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79" r:id="rId3"/>
    <p:sldId id="265" r:id="rId4"/>
    <p:sldId id="266" r:id="rId5"/>
    <p:sldId id="267" r:id="rId6"/>
    <p:sldId id="257" r:id="rId7"/>
    <p:sldId id="260" r:id="rId8"/>
    <p:sldId id="269" r:id="rId9"/>
    <p:sldId id="280" r:id="rId10"/>
    <p:sldId id="268" r:id="rId11"/>
    <p:sldId id="270" r:id="rId12"/>
    <p:sldId id="271" r:id="rId13"/>
    <p:sldId id="272" r:id="rId14"/>
    <p:sldId id="273" r:id="rId15"/>
    <p:sldId id="274" r:id="rId16"/>
    <p:sldId id="259" r:id="rId17"/>
    <p:sldId id="275" r:id="rId18"/>
    <p:sldId id="276" r:id="rId19"/>
    <p:sldId id="277" r:id="rId20"/>
    <p:sldId id="281" r:id="rId21"/>
    <p:sldId id="278"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8/31/2023</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84747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28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22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129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48183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41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97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81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65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60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8/31/2023</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65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8/31/2023</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349373890"/>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fferent food on small portions on a black table">
            <a:extLst>
              <a:ext uri="{FF2B5EF4-FFF2-40B4-BE49-F238E27FC236}">
                <a16:creationId xmlns:a16="http://schemas.microsoft.com/office/drawing/2014/main" id="{CE100F87-5971-A2A7-0FCD-9E949DE6EE37}"/>
              </a:ext>
            </a:extLst>
          </p:cNvPr>
          <p:cNvPicPr>
            <a:picLocks noChangeAspect="1"/>
          </p:cNvPicPr>
          <p:nvPr/>
        </p:nvPicPr>
        <p:blipFill rotWithShape="1">
          <a:blip r:embed="rId2"/>
          <a:srcRect t="9570" r="-1" b="6138"/>
          <a:stretch/>
        </p:blipFill>
        <p:spPr>
          <a:xfrm>
            <a:off x="20" y="10"/>
            <a:ext cx="12188932" cy="6857990"/>
          </a:xfrm>
          <a:prstGeom prst="rect">
            <a:avLst/>
          </a:prstGeom>
        </p:spPr>
      </p:pic>
      <p:sp>
        <p:nvSpPr>
          <p:cNvPr id="11" name="Rectangle">
            <a:extLst>
              <a:ext uri="{FF2B5EF4-FFF2-40B4-BE49-F238E27FC236}">
                <a16:creationId xmlns:a16="http://schemas.microsoft.com/office/drawing/2014/main" id="{9F0EA5A9-0D12-3644-BBEC-6D9D192E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4261B128-6323-BE89-C1E4-E6EEFA6219DF}"/>
              </a:ext>
            </a:extLst>
          </p:cNvPr>
          <p:cNvSpPr>
            <a:spLocks noGrp="1"/>
          </p:cNvSpPr>
          <p:nvPr>
            <p:ph type="ctrTitle"/>
          </p:nvPr>
        </p:nvSpPr>
        <p:spPr>
          <a:xfrm>
            <a:off x="565151" y="1247140"/>
            <a:ext cx="3609982" cy="1848398"/>
          </a:xfrm>
        </p:spPr>
        <p:txBody>
          <a:bodyPr>
            <a:normAutofit fontScale="90000"/>
          </a:bodyPr>
          <a:lstStyle/>
          <a:p>
            <a:pPr algn="ctr"/>
            <a:r>
              <a:rPr lang="en-AU" sz="4800" dirty="0"/>
              <a:t>God’s Roadmap of Redemption</a:t>
            </a:r>
          </a:p>
        </p:txBody>
      </p:sp>
      <p:sp>
        <p:nvSpPr>
          <p:cNvPr id="3" name="Subtitle 2">
            <a:extLst>
              <a:ext uri="{FF2B5EF4-FFF2-40B4-BE49-F238E27FC236}">
                <a16:creationId xmlns:a16="http://schemas.microsoft.com/office/drawing/2014/main" id="{1BA95002-C654-FC14-2B26-EC5F35B6CB27}"/>
              </a:ext>
            </a:extLst>
          </p:cNvPr>
          <p:cNvSpPr>
            <a:spLocks noGrp="1"/>
          </p:cNvSpPr>
          <p:nvPr>
            <p:ph type="subTitle" idx="1"/>
          </p:nvPr>
        </p:nvSpPr>
        <p:spPr>
          <a:xfrm>
            <a:off x="565151" y="3498209"/>
            <a:ext cx="3609982" cy="2588901"/>
          </a:xfrm>
        </p:spPr>
        <p:txBody>
          <a:bodyPr>
            <a:normAutofit/>
          </a:bodyPr>
          <a:lstStyle/>
          <a:p>
            <a:pPr algn="ctr"/>
            <a:r>
              <a:rPr lang="en-AU" dirty="0"/>
              <a:t>The Feasts of the Lord</a:t>
            </a:r>
          </a:p>
          <a:p>
            <a:pPr algn="ctr"/>
            <a:r>
              <a:rPr lang="en-AU" dirty="0"/>
              <a:t>Leviticus 23</a:t>
            </a:r>
          </a:p>
        </p:txBody>
      </p:sp>
      <p:sp>
        <p:nvSpPr>
          <p:cNvPr id="13" name="Rectangle 12">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282" y="1375495"/>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Rectangle 14">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281" y="0"/>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41647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F5E6-B6A9-74AA-AC0A-FA8050B2FACF}"/>
              </a:ext>
            </a:extLst>
          </p:cNvPr>
          <p:cNvSpPr>
            <a:spLocks noGrp="1"/>
          </p:cNvSpPr>
          <p:nvPr>
            <p:ph type="title"/>
          </p:nvPr>
        </p:nvSpPr>
        <p:spPr/>
        <p:txBody>
          <a:bodyPr/>
          <a:lstStyle/>
          <a:p>
            <a:r>
              <a:rPr lang="en-AU" dirty="0"/>
              <a:t>The Feasts of the Lord</a:t>
            </a:r>
          </a:p>
        </p:txBody>
      </p:sp>
      <p:graphicFrame>
        <p:nvGraphicFramePr>
          <p:cNvPr id="4" name="Table 4">
            <a:extLst>
              <a:ext uri="{FF2B5EF4-FFF2-40B4-BE49-F238E27FC236}">
                <a16:creationId xmlns:a16="http://schemas.microsoft.com/office/drawing/2014/main" id="{E7D5CCF9-807D-091E-3703-105198F9A4BC}"/>
              </a:ext>
            </a:extLst>
          </p:cNvPr>
          <p:cNvGraphicFramePr>
            <a:graphicFrameLocks noGrp="1"/>
          </p:cNvGraphicFramePr>
          <p:nvPr>
            <p:ph idx="1"/>
            <p:extLst>
              <p:ext uri="{D42A27DB-BD31-4B8C-83A1-F6EECF244321}">
                <p14:modId xmlns:p14="http://schemas.microsoft.com/office/powerpoint/2010/main" val="3695786880"/>
              </p:ext>
            </p:extLst>
          </p:nvPr>
        </p:nvGraphicFramePr>
        <p:xfrm>
          <a:off x="1467293" y="1285572"/>
          <a:ext cx="10356112" cy="5190758"/>
        </p:xfrm>
        <a:graphic>
          <a:graphicData uri="http://schemas.openxmlformats.org/drawingml/2006/table">
            <a:tbl>
              <a:tblPr firstRow="1" bandRow="1">
                <a:tableStyleId>{5C22544A-7EE6-4342-B048-85BDC9FD1C3A}</a:tableStyleId>
              </a:tblPr>
              <a:tblGrid>
                <a:gridCol w="2785731">
                  <a:extLst>
                    <a:ext uri="{9D8B030D-6E8A-4147-A177-3AD203B41FA5}">
                      <a16:colId xmlns:a16="http://schemas.microsoft.com/office/drawing/2014/main" val="1717552610"/>
                    </a:ext>
                  </a:extLst>
                </a:gridCol>
                <a:gridCol w="2402958">
                  <a:extLst>
                    <a:ext uri="{9D8B030D-6E8A-4147-A177-3AD203B41FA5}">
                      <a16:colId xmlns:a16="http://schemas.microsoft.com/office/drawing/2014/main" val="1954668033"/>
                    </a:ext>
                  </a:extLst>
                </a:gridCol>
                <a:gridCol w="2945218">
                  <a:extLst>
                    <a:ext uri="{9D8B030D-6E8A-4147-A177-3AD203B41FA5}">
                      <a16:colId xmlns:a16="http://schemas.microsoft.com/office/drawing/2014/main" val="3679951552"/>
                    </a:ext>
                  </a:extLst>
                </a:gridCol>
                <a:gridCol w="2222205">
                  <a:extLst>
                    <a:ext uri="{9D8B030D-6E8A-4147-A177-3AD203B41FA5}">
                      <a16:colId xmlns:a16="http://schemas.microsoft.com/office/drawing/2014/main" val="854278651"/>
                    </a:ext>
                  </a:extLst>
                </a:gridCol>
              </a:tblGrid>
              <a:tr h="398917">
                <a:tc>
                  <a:txBody>
                    <a:bodyPr/>
                    <a:lstStyle/>
                    <a:p>
                      <a:r>
                        <a:rPr lang="en-AU" dirty="0"/>
                        <a:t>Feast</a:t>
                      </a:r>
                    </a:p>
                  </a:txBody>
                  <a:tcPr anchor="ctr"/>
                </a:tc>
                <a:tc>
                  <a:txBody>
                    <a:bodyPr/>
                    <a:lstStyle/>
                    <a:p>
                      <a:r>
                        <a:rPr lang="en-AU" dirty="0"/>
                        <a:t>Hebrew Name</a:t>
                      </a:r>
                    </a:p>
                  </a:txBody>
                  <a:tcPr anchor="ctr"/>
                </a:tc>
                <a:tc>
                  <a:txBody>
                    <a:bodyPr/>
                    <a:lstStyle/>
                    <a:p>
                      <a:r>
                        <a:rPr lang="en-AU" dirty="0"/>
                        <a:t>Pronunciation</a:t>
                      </a:r>
                    </a:p>
                  </a:txBody>
                  <a:tcPr anchor="ctr"/>
                </a:tc>
                <a:tc>
                  <a:txBody>
                    <a:bodyPr/>
                    <a:lstStyle/>
                    <a:p>
                      <a:r>
                        <a:rPr lang="en-AU" dirty="0"/>
                        <a:t>Scripture</a:t>
                      </a:r>
                    </a:p>
                  </a:txBody>
                  <a:tcPr anchor="ctr"/>
                </a:tc>
                <a:extLst>
                  <a:ext uri="{0D108BD9-81ED-4DB2-BD59-A6C34878D82A}">
                    <a16:rowId xmlns:a16="http://schemas.microsoft.com/office/drawing/2014/main" val="819127170"/>
                  </a:ext>
                </a:extLst>
              </a:tr>
              <a:tr h="398917">
                <a:tc>
                  <a:txBody>
                    <a:bodyPr/>
                    <a:lstStyle/>
                    <a:p>
                      <a:r>
                        <a:rPr lang="en-AU" sz="1800" kern="1200" dirty="0">
                          <a:solidFill>
                            <a:schemeClr val="dk1"/>
                          </a:solidFill>
                          <a:effectLst/>
                          <a:latin typeface="+mn-lt"/>
                          <a:ea typeface="+mn-ea"/>
                          <a:cs typeface="+mn-cs"/>
                        </a:rPr>
                        <a:t>Sabbath</a:t>
                      </a:r>
                      <a:endParaRPr lang="en-AU" dirty="0"/>
                    </a:p>
                  </a:txBody>
                  <a:tcPr anchor="ctr"/>
                </a:tc>
                <a:tc>
                  <a:txBody>
                    <a:bodyPr/>
                    <a:lstStyle/>
                    <a:p>
                      <a:r>
                        <a:rPr lang="en-AU" sz="1800" kern="1200" dirty="0">
                          <a:solidFill>
                            <a:schemeClr val="dk1"/>
                          </a:solidFill>
                          <a:effectLst/>
                          <a:latin typeface="+mn-lt"/>
                          <a:ea typeface="+mn-ea"/>
                          <a:cs typeface="+mn-cs"/>
                        </a:rPr>
                        <a:t>Shabbat </a:t>
                      </a:r>
                      <a:endParaRPr lang="en-AU" dirty="0"/>
                    </a:p>
                  </a:txBody>
                  <a:tcPr anchor="ctr"/>
                </a:tc>
                <a:tc>
                  <a:txBody>
                    <a:bodyPr/>
                    <a:lstStyle/>
                    <a:p>
                      <a:r>
                        <a:rPr lang="en-AU" sz="1800" kern="1200" dirty="0">
                          <a:solidFill>
                            <a:schemeClr val="dk1"/>
                          </a:solidFill>
                          <a:effectLst/>
                          <a:latin typeface="+mn-lt"/>
                          <a:ea typeface="+mn-ea"/>
                          <a:cs typeface="+mn-cs"/>
                        </a:rPr>
                        <a:t>Shah-BAHT</a:t>
                      </a:r>
                      <a:endParaRPr lang="en-AU" dirty="0"/>
                    </a:p>
                  </a:txBody>
                  <a:tcPr anchor="ctr"/>
                </a:tc>
                <a:tc>
                  <a:txBody>
                    <a:bodyPr/>
                    <a:lstStyle/>
                    <a:p>
                      <a:r>
                        <a:rPr lang="en-AU" dirty="0"/>
                        <a:t>Leviticus 23:3</a:t>
                      </a:r>
                    </a:p>
                  </a:txBody>
                  <a:tcPr anchor="ctr"/>
                </a:tc>
                <a:extLst>
                  <a:ext uri="{0D108BD9-81ED-4DB2-BD59-A6C34878D82A}">
                    <a16:rowId xmlns:a16="http://schemas.microsoft.com/office/drawing/2014/main" val="1745076933"/>
                  </a:ext>
                </a:extLst>
              </a:tr>
              <a:tr h="398917">
                <a:tc>
                  <a:txBody>
                    <a:bodyPr/>
                    <a:lstStyle/>
                    <a:p>
                      <a:r>
                        <a:rPr lang="en-AU" sz="1800" kern="1200" dirty="0">
                          <a:solidFill>
                            <a:schemeClr val="dk1"/>
                          </a:solidFill>
                          <a:effectLst/>
                          <a:latin typeface="+mn-lt"/>
                          <a:ea typeface="+mn-ea"/>
                          <a:cs typeface="+mn-cs"/>
                        </a:rPr>
                        <a:t>Passover</a:t>
                      </a:r>
                      <a:endParaRPr lang="en-AU" dirty="0"/>
                    </a:p>
                  </a:txBody>
                  <a:tcPr anchor="ctr"/>
                </a:tc>
                <a:tc>
                  <a:txBody>
                    <a:bodyPr/>
                    <a:lstStyle/>
                    <a:p>
                      <a:r>
                        <a:rPr lang="en-AU" sz="1800" kern="1200" dirty="0">
                          <a:solidFill>
                            <a:schemeClr val="dk1"/>
                          </a:solidFill>
                          <a:effectLst/>
                          <a:latin typeface="+mn-lt"/>
                          <a:ea typeface="+mn-ea"/>
                          <a:cs typeface="+mn-cs"/>
                        </a:rPr>
                        <a:t>Pesach </a:t>
                      </a:r>
                      <a:endParaRPr lang="en-AU" dirty="0"/>
                    </a:p>
                  </a:txBody>
                  <a:tcPr anchor="ctr"/>
                </a:tc>
                <a:tc>
                  <a:txBody>
                    <a:bodyPr/>
                    <a:lstStyle/>
                    <a:p>
                      <a:r>
                        <a:rPr lang="en-AU" sz="1800" kern="1200" dirty="0">
                          <a:solidFill>
                            <a:schemeClr val="dk1"/>
                          </a:solidFill>
                          <a:effectLst/>
                          <a:latin typeface="+mn-lt"/>
                          <a:ea typeface="+mn-ea"/>
                          <a:cs typeface="+mn-cs"/>
                        </a:rPr>
                        <a:t>PAY-</a:t>
                      </a:r>
                      <a:r>
                        <a:rPr lang="en-AU" sz="1800" kern="1200" dirty="0" err="1">
                          <a:solidFill>
                            <a:schemeClr val="dk1"/>
                          </a:solidFill>
                          <a:effectLst/>
                          <a:latin typeface="+mn-lt"/>
                          <a:ea typeface="+mn-ea"/>
                          <a:cs typeface="+mn-cs"/>
                        </a:rPr>
                        <a:t>sakh</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23:5</a:t>
                      </a:r>
                    </a:p>
                  </a:txBody>
                  <a:tcPr anchor="ctr"/>
                </a:tc>
                <a:extLst>
                  <a:ext uri="{0D108BD9-81ED-4DB2-BD59-A6C34878D82A}">
                    <a16:rowId xmlns:a16="http://schemas.microsoft.com/office/drawing/2014/main" val="4081614166"/>
                  </a:ext>
                </a:extLst>
              </a:tr>
              <a:tr h="688542">
                <a:tc>
                  <a:txBody>
                    <a:bodyPr/>
                    <a:lstStyle/>
                    <a:p>
                      <a:r>
                        <a:rPr lang="en-AU" sz="1800" kern="1200" dirty="0">
                          <a:solidFill>
                            <a:schemeClr val="dk1"/>
                          </a:solidFill>
                          <a:effectLst/>
                          <a:latin typeface="+mn-lt"/>
                          <a:ea typeface="+mn-ea"/>
                          <a:cs typeface="+mn-cs"/>
                        </a:rPr>
                        <a:t>Feast of Unleavened Bread</a:t>
                      </a:r>
                      <a:endParaRPr lang="en-AU" dirty="0"/>
                    </a:p>
                  </a:txBody>
                  <a:tcPr anchor="ctr"/>
                </a:tc>
                <a:tc>
                  <a:txBody>
                    <a:bodyPr/>
                    <a:lstStyle/>
                    <a:p>
                      <a:r>
                        <a:rPr lang="en-AU" sz="1800" kern="1200" dirty="0">
                          <a:solidFill>
                            <a:schemeClr val="dk1"/>
                          </a:solidFill>
                          <a:effectLst/>
                          <a:latin typeface="+mn-lt"/>
                          <a:ea typeface="+mn-ea"/>
                          <a:cs typeface="+mn-cs"/>
                        </a:rPr>
                        <a:t>Chag </a:t>
                      </a:r>
                      <a:r>
                        <a:rPr lang="en-AU" sz="1800" kern="1200" dirty="0" err="1">
                          <a:solidFill>
                            <a:schemeClr val="dk1"/>
                          </a:solidFill>
                          <a:effectLst/>
                          <a:latin typeface="+mn-lt"/>
                          <a:ea typeface="+mn-ea"/>
                          <a:cs typeface="+mn-cs"/>
                        </a:rPr>
                        <a:t>HaMatzot</a:t>
                      </a:r>
                      <a:r>
                        <a:rPr lang="en-AU" sz="1800" kern="1200" dirty="0">
                          <a:solidFill>
                            <a:schemeClr val="dk1"/>
                          </a:solidFill>
                          <a:effectLst/>
                          <a:latin typeface="+mn-lt"/>
                          <a:ea typeface="+mn-ea"/>
                          <a:cs typeface="+mn-cs"/>
                        </a:rPr>
                        <a:t> </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err="1">
                          <a:solidFill>
                            <a:schemeClr val="dk1"/>
                          </a:solidFill>
                          <a:effectLst/>
                          <a:latin typeface="+mn-lt"/>
                          <a:ea typeface="+mn-ea"/>
                          <a:cs typeface="+mn-cs"/>
                        </a:rPr>
                        <a:t>Chahg</a:t>
                      </a:r>
                      <a:r>
                        <a:rPr lang="en-AU" sz="1800" kern="1200" dirty="0">
                          <a:solidFill>
                            <a:schemeClr val="dk1"/>
                          </a:solidFill>
                          <a:effectLst/>
                          <a:latin typeface="+mn-lt"/>
                          <a:ea typeface="+mn-ea"/>
                          <a:cs typeface="+mn-cs"/>
                        </a:rPr>
                        <a:t> Hah-MAT-</a:t>
                      </a:r>
                      <a:r>
                        <a:rPr lang="en-AU" sz="1800" kern="1200" dirty="0" err="1">
                          <a:solidFill>
                            <a:schemeClr val="dk1"/>
                          </a:solidFill>
                          <a:effectLst/>
                          <a:latin typeface="+mn-lt"/>
                          <a:ea typeface="+mn-ea"/>
                          <a:cs typeface="+mn-cs"/>
                        </a:rPr>
                        <a:t>zote</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23:6</a:t>
                      </a:r>
                    </a:p>
                  </a:txBody>
                  <a:tcPr anchor="ctr"/>
                </a:tc>
                <a:extLst>
                  <a:ext uri="{0D108BD9-81ED-4DB2-BD59-A6C34878D82A}">
                    <a16:rowId xmlns:a16="http://schemas.microsoft.com/office/drawing/2014/main" val="1610683576"/>
                  </a:ext>
                </a:extLst>
              </a:tr>
              <a:tr h="594294">
                <a:tc>
                  <a:txBody>
                    <a:bodyPr/>
                    <a:lstStyle/>
                    <a:p>
                      <a:r>
                        <a:rPr lang="en-AU" sz="1800" kern="1200" dirty="0" err="1">
                          <a:solidFill>
                            <a:schemeClr val="dk1"/>
                          </a:solidFill>
                          <a:effectLst/>
                          <a:latin typeface="+mn-lt"/>
                          <a:ea typeface="+mn-ea"/>
                          <a:cs typeface="+mn-cs"/>
                        </a:rPr>
                        <a:t>Firstfruits</a:t>
                      </a:r>
                      <a:endParaRPr lang="en-AU" dirty="0"/>
                    </a:p>
                  </a:txBody>
                  <a:tcPr anchor="ctr"/>
                </a:tc>
                <a:tc>
                  <a:txBody>
                    <a:bodyPr/>
                    <a:lstStyle/>
                    <a:p>
                      <a:r>
                        <a:rPr lang="en-AU" sz="1800" kern="1200" dirty="0">
                          <a:solidFill>
                            <a:schemeClr val="dk1"/>
                          </a:solidFill>
                          <a:effectLst/>
                          <a:latin typeface="+mn-lt"/>
                          <a:ea typeface="+mn-ea"/>
                          <a:cs typeface="+mn-cs"/>
                        </a:rPr>
                        <a:t> Yom </a:t>
                      </a:r>
                      <a:r>
                        <a:rPr lang="en-AU" sz="1800" kern="1200" dirty="0" err="1">
                          <a:solidFill>
                            <a:schemeClr val="dk1"/>
                          </a:solidFill>
                          <a:effectLst/>
                          <a:latin typeface="+mn-lt"/>
                          <a:ea typeface="+mn-ea"/>
                          <a:cs typeface="+mn-cs"/>
                        </a:rPr>
                        <a:t>HaBikkurim</a:t>
                      </a:r>
                      <a:r>
                        <a:rPr lang="en-AU" sz="1800" kern="1200" dirty="0">
                          <a:solidFill>
                            <a:schemeClr val="dk1"/>
                          </a:solidFill>
                          <a:effectLst/>
                          <a:latin typeface="+mn-lt"/>
                          <a:ea typeface="+mn-ea"/>
                          <a:cs typeface="+mn-cs"/>
                        </a:rPr>
                        <a:t> </a:t>
                      </a:r>
                      <a:endParaRPr lang="en-AU" dirty="0"/>
                    </a:p>
                  </a:txBody>
                  <a:tcPr anchor="ctr"/>
                </a:tc>
                <a:tc>
                  <a:txBody>
                    <a:bodyPr/>
                    <a:lstStyle/>
                    <a:p>
                      <a:r>
                        <a:rPr lang="en-AU" sz="1800" kern="1200" dirty="0">
                          <a:solidFill>
                            <a:schemeClr val="dk1"/>
                          </a:solidFill>
                          <a:effectLst/>
                          <a:latin typeface="+mn-lt"/>
                          <a:ea typeface="+mn-ea"/>
                          <a:cs typeface="+mn-cs"/>
                        </a:rPr>
                        <a:t>YOHM Hah-</a:t>
                      </a:r>
                      <a:r>
                        <a:rPr lang="en-AU" sz="1800" kern="1200" dirty="0" err="1">
                          <a:solidFill>
                            <a:schemeClr val="dk1"/>
                          </a:solidFill>
                          <a:effectLst/>
                          <a:latin typeface="+mn-lt"/>
                          <a:ea typeface="+mn-ea"/>
                          <a:cs typeface="+mn-cs"/>
                        </a:rPr>
                        <a:t>Bih</a:t>
                      </a:r>
                      <a:r>
                        <a:rPr lang="en-AU" sz="1800" kern="1200" dirty="0">
                          <a:solidFill>
                            <a:schemeClr val="dk1"/>
                          </a:solidFill>
                          <a:effectLst/>
                          <a:latin typeface="+mn-lt"/>
                          <a:ea typeface="+mn-ea"/>
                          <a:cs typeface="+mn-cs"/>
                        </a:rPr>
                        <a:t>-KUR-</a:t>
                      </a:r>
                      <a:r>
                        <a:rPr lang="en-AU" sz="1800" kern="1200" dirty="0" err="1">
                          <a:solidFill>
                            <a:schemeClr val="dk1"/>
                          </a:solidFill>
                          <a:effectLst/>
                          <a:latin typeface="+mn-lt"/>
                          <a:ea typeface="+mn-ea"/>
                          <a:cs typeface="+mn-cs"/>
                        </a:rPr>
                        <a:t>ihm</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23:9-14</a:t>
                      </a:r>
                    </a:p>
                  </a:txBody>
                  <a:tcPr anchor="ctr"/>
                </a:tc>
                <a:extLst>
                  <a:ext uri="{0D108BD9-81ED-4DB2-BD59-A6C34878D82A}">
                    <a16:rowId xmlns:a16="http://schemas.microsoft.com/office/drawing/2014/main" val="494399266"/>
                  </a:ext>
                </a:extLst>
              </a:tr>
              <a:tr h="688542">
                <a:tc>
                  <a:txBody>
                    <a:bodyPr/>
                    <a:lstStyle/>
                    <a:p>
                      <a:r>
                        <a:rPr lang="en-AU" sz="1800" kern="1200" dirty="0">
                          <a:solidFill>
                            <a:schemeClr val="dk1"/>
                          </a:solidFill>
                          <a:effectLst/>
                          <a:latin typeface="+mn-lt"/>
                          <a:ea typeface="+mn-ea"/>
                          <a:cs typeface="+mn-cs"/>
                        </a:rPr>
                        <a:t>Feast of Weeks or Pentecost</a:t>
                      </a:r>
                      <a:endParaRPr lang="en-AU" dirty="0"/>
                    </a:p>
                  </a:txBody>
                  <a:tcPr anchor="ctr"/>
                </a:tc>
                <a:tc>
                  <a:txBody>
                    <a:bodyPr/>
                    <a:lstStyle/>
                    <a:p>
                      <a:r>
                        <a:rPr lang="en-AU" sz="1800" kern="1200" dirty="0">
                          <a:solidFill>
                            <a:schemeClr val="dk1"/>
                          </a:solidFill>
                          <a:effectLst/>
                          <a:latin typeface="+mn-lt"/>
                          <a:ea typeface="+mn-ea"/>
                          <a:cs typeface="+mn-cs"/>
                        </a:rPr>
                        <a:t>Shavuot</a:t>
                      </a:r>
                      <a:endParaRPr lang="en-AU" dirty="0"/>
                    </a:p>
                  </a:txBody>
                  <a:tcPr anchor="ctr"/>
                </a:tc>
                <a:tc>
                  <a:txBody>
                    <a:bodyPr/>
                    <a:lstStyle/>
                    <a:p>
                      <a:r>
                        <a:rPr lang="en-AU" sz="1800" kern="1200" dirty="0">
                          <a:solidFill>
                            <a:schemeClr val="dk1"/>
                          </a:solidFill>
                          <a:effectLst/>
                          <a:latin typeface="+mn-lt"/>
                          <a:ea typeface="+mn-ea"/>
                          <a:cs typeface="+mn-cs"/>
                        </a:rPr>
                        <a:t>SHAR-</a:t>
                      </a:r>
                      <a:r>
                        <a:rPr lang="en-AU" sz="1800" kern="1200" dirty="0" err="1">
                          <a:solidFill>
                            <a:schemeClr val="dk1"/>
                          </a:solidFill>
                          <a:effectLst/>
                          <a:latin typeface="+mn-lt"/>
                          <a:ea typeface="+mn-ea"/>
                          <a:cs typeface="+mn-cs"/>
                        </a:rPr>
                        <a:t>voo</a:t>
                      </a:r>
                      <a:r>
                        <a:rPr lang="en-AU" sz="1800" kern="1200" dirty="0">
                          <a:solidFill>
                            <a:schemeClr val="dk1"/>
                          </a:solidFill>
                          <a:effectLst/>
                          <a:latin typeface="+mn-lt"/>
                          <a:ea typeface="+mn-ea"/>
                          <a:cs typeface="+mn-cs"/>
                        </a:rPr>
                        <a:t>-</a:t>
                      </a:r>
                      <a:r>
                        <a:rPr lang="en-AU" sz="1800" kern="1200" dirty="0" err="1">
                          <a:solidFill>
                            <a:schemeClr val="dk1"/>
                          </a:solidFill>
                          <a:effectLst/>
                          <a:latin typeface="+mn-lt"/>
                          <a:ea typeface="+mn-ea"/>
                          <a:cs typeface="+mn-cs"/>
                        </a:rPr>
                        <a:t>ote</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23:15-21</a:t>
                      </a:r>
                    </a:p>
                  </a:txBody>
                  <a:tcPr anchor="ctr"/>
                </a:tc>
                <a:extLst>
                  <a:ext uri="{0D108BD9-81ED-4DB2-BD59-A6C34878D82A}">
                    <a16:rowId xmlns:a16="http://schemas.microsoft.com/office/drawing/2014/main" val="2803408369"/>
                  </a:ext>
                </a:extLst>
              </a:tr>
              <a:tr h="594294">
                <a:tc>
                  <a:txBody>
                    <a:bodyPr/>
                    <a:lstStyle/>
                    <a:p>
                      <a:r>
                        <a:rPr lang="en-AU" sz="1800" kern="1200" dirty="0">
                          <a:solidFill>
                            <a:schemeClr val="dk1"/>
                          </a:solidFill>
                          <a:effectLst/>
                          <a:latin typeface="+mn-lt"/>
                          <a:ea typeface="+mn-ea"/>
                          <a:cs typeface="+mn-cs"/>
                        </a:rPr>
                        <a:t>Feast of Trumpets</a:t>
                      </a:r>
                      <a:endParaRPr lang="en-AU" dirty="0"/>
                    </a:p>
                  </a:txBody>
                  <a:tcPr anchor="ctr"/>
                </a:tc>
                <a:tc>
                  <a:txBody>
                    <a:bodyPr/>
                    <a:lstStyle/>
                    <a:p>
                      <a:r>
                        <a:rPr lang="en-AU" sz="1800" kern="1200" dirty="0">
                          <a:solidFill>
                            <a:schemeClr val="dk1"/>
                          </a:solidFill>
                          <a:effectLst/>
                          <a:latin typeface="+mn-lt"/>
                          <a:ea typeface="+mn-ea"/>
                          <a:cs typeface="+mn-cs"/>
                        </a:rPr>
                        <a:t>Yom Teruah  or Rosh Hashanah</a:t>
                      </a:r>
                      <a:endParaRPr lang="en-AU" dirty="0"/>
                    </a:p>
                  </a:txBody>
                  <a:tcPr anchor="ctr"/>
                </a:tc>
                <a:tc>
                  <a:txBody>
                    <a:bodyPr/>
                    <a:lstStyle/>
                    <a:p>
                      <a:r>
                        <a:rPr lang="en-AU" sz="1800" kern="1200" dirty="0">
                          <a:solidFill>
                            <a:schemeClr val="dk1"/>
                          </a:solidFill>
                          <a:effectLst/>
                          <a:latin typeface="+mn-lt"/>
                          <a:ea typeface="+mn-ea"/>
                          <a:cs typeface="+mn-cs"/>
                        </a:rPr>
                        <a:t>YOHM Tore-</a:t>
                      </a:r>
                      <a:r>
                        <a:rPr lang="en-AU" sz="1800" kern="1200" dirty="0" err="1">
                          <a:solidFill>
                            <a:schemeClr val="dk1"/>
                          </a:solidFill>
                          <a:effectLst/>
                          <a:latin typeface="+mn-lt"/>
                          <a:ea typeface="+mn-ea"/>
                          <a:cs typeface="+mn-cs"/>
                        </a:rPr>
                        <a:t>oo</a:t>
                      </a:r>
                      <a:r>
                        <a:rPr lang="en-AU" sz="1800" kern="1200" dirty="0">
                          <a:solidFill>
                            <a:schemeClr val="dk1"/>
                          </a:solidFill>
                          <a:effectLst/>
                          <a:latin typeface="+mn-lt"/>
                          <a:ea typeface="+mn-ea"/>
                          <a:cs typeface="+mn-cs"/>
                        </a:rPr>
                        <a:t>-ah ROSHE-Hah-SHAH-nah</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23:23-25</a:t>
                      </a:r>
                    </a:p>
                  </a:txBody>
                  <a:tcPr anchor="ctr"/>
                </a:tc>
                <a:extLst>
                  <a:ext uri="{0D108BD9-81ED-4DB2-BD59-A6C34878D82A}">
                    <a16:rowId xmlns:a16="http://schemas.microsoft.com/office/drawing/2014/main" val="2692841523"/>
                  </a:ext>
                </a:extLst>
              </a:tr>
              <a:tr h="398917">
                <a:tc>
                  <a:txBody>
                    <a:bodyPr/>
                    <a:lstStyle/>
                    <a:p>
                      <a:r>
                        <a:rPr lang="en-AU" sz="1800" kern="1200" dirty="0">
                          <a:solidFill>
                            <a:schemeClr val="dk1"/>
                          </a:solidFill>
                          <a:effectLst/>
                          <a:latin typeface="+mn-lt"/>
                          <a:ea typeface="+mn-ea"/>
                          <a:cs typeface="+mn-cs"/>
                        </a:rPr>
                        <a:t>Day of Atonement</a:t>
                      </a:r>
                      <a:endParaRPr lang="en-AU" dirty="0"/>
                    </a:p>
                  </a:txBody>
                  <a:tcPr anchor="ctr"/>
                </a:tc>
                <a:tc>
                  <a:txBody>
                    <a:bodyPr/>
                    <a:lstStyle/>
                    <a:p>
                      <a:r>
                        <a:rPr lang="en-AU" sz="1800" kern="1200" dirty="0">
                          <a:solidFill>
                            <a:schemeClr val="dk1"/>
                          </a:solidFill>
                          <a:effectLst/>
                          <a:latin typeface="+mn-lt"/>
                          <a:ea typeface="+mn-ea"/>
                          <a:cs typeface="+mn-cs"/>
                        </a:rPr>
                        <a:t>Yom Kippur</a:t>
                      </a:r>
                      <a:endParaRPr lang="en-AU" dirty="0"/>
                    </a:p>
                  </a:txBody>
                  <a:tcPr anchor="ctr"/>
                </a:tc>
                <a:tc>
                  <a:txBody>
                    <a:bodyPr/>
                    <a:lstStyle/>
                    <a:p>
                      <a:r>
                        <a:rPr lang="en-AU" sz="1800" kern="1200" dirty="0">
                          <a:solidFill>
                            <a:schemeClr val="dk1"/>
                          </a:solidFill>
                          <a:effectLst/>
                          <a:latin typeface="+mn-lt"/>
                          <a:ea typeface="+mn-ea"/>
                          <a:cs typeface="+mn-cs"/>
                        </a:rPr>
                        <a:t>YOHM kip-PURR</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23:26-32</a:t>
                      </a:r>
                    </a:p>
                  </a:txBody>
                  <a:tcPr anchor="ctr"/>
                </a:tc>
                <a:extLst>
                  <a:ext uri="{0D108BD9-81ED-4DB2-BD59-A6C34878D82A}">
                    <a16:rowId xmlns:a16="http://schemas.microsoft.com/office/drawing/2014/main" val="3272510541"/>
                  </a:ext>
                </a:extLst>
              </a:tr>
              <a:tr h="983632">
                <a:tc>
                  <a:txBody>
                    <a:bodyPr/>
                    <a:lstStyle/>
                    <a:p>
                      <a:r>
                        <a:rPr lang="en-AU" sz="1800" kern="1200" dirty="0">
                          <a:solidFill>
                            <a:schemeClr val="dk1"/>
                          </a:solidFill>
                          <a:effectLst/>
                          <a:latin typeface="+mn-lt"/>
                          <a:ea typeface="+mn-ea"/>
                          <a:cs typeface="+mn-cs"/>
                        </a:rPr>
                        <a:t>Feast of Booths or Tabernacles or Tents</a:t>
                      </a:r>
                      <a:endParaRPr lang="en-AU" dirty="0"/>
                    </a:p>
                  </a:txBody>
                  <a:tcPr anchor="ctr"/>
                </a:tc>
                <a:tc>
                  <a:txBody>
                    <a:bodyPr/>
                    <a:lstStyle/>
                    <a:p>
                      <a:r>
                        <a:rPr lang="en-AU" sz="1800" kern="1200" dirty="0">
                          <a:solidFill>
                            <a:schemeClr val="dk1"/>
                          </a:solidFill>
                          <a:effectLst/>
                          <a:latin typeface="+mn-lt"/>
                          <a:ea typeface="+mn-ea"/>
                          <a:cs typeface="+mn-cs"/>
                        </a:rPr>
                        <a:t>Sukkot </a:t>
                      </a:r>
                      <a:endParaRPr lang="en-AU" dirty="0"/>
                    </a:p>
                  </a:txBody>
                  <a:tcPr anchor="ctr"/>
                </a:tc>
                <a:tc>
                  <a:txBody>
                    <a:bodyPr/>
                    <a:lstStyle/>
                    <a:p>
                      <a:r>
                        <a:rPr lang="en-AU" sz="1800" kern="1200" dirty="0">
                          <a:solidFill>
                            <a:schemeClr val="dk1"/>
                          </a:solidFill>
                          <a:effectLst/>
                          <a:latin typeface="+mn-lt"/>
                          <a:ea typeface="+mn-ea"/>
                          <a:cs typeface="+mn-cs"/>
                        </a:rPr>
                        <a:t>Soo-KOTE</a:t>
                      </a:r>
                      <a:endParaRPr lang="en-AU"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Leviticus 23:33-43</a:t>
                      </a:r>
                    </a:p>
                  </a:txBody>
                  <a:tcPr anchor="ctr"/>
                </a:tc>
                <a:extLst>
                  <a:ext uri="{0D108BD9-81ED-4DB2-BD59-A6C34878D82A}">
                    <a16:rowId xmlns:a16="http://schemas.microsoft.com/office/drawing/2014/main" val="1745091396"/>
                  </a:ext>
                </a:extLst>
              </a:tr>
            </a:tbl>
          </a:graphicData>
        </a:graphic>
      </p:graphicFrame>
    </p:spTree>
    <p:extLst>
      <p:ext uri="{BB962C8B-B14F-4D97-AF65-F5344CB8AC3E}">
        <p14:creationId xmlns:p14="http://schemas.microsoft.com/office/powerpoint/2010/main" val="281056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6545-E8BA-57E3-FD5F-03DD8B99D46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0413BE8-9A78-B7CF-1B30-59A420A0DF99}"/>
              </a:ext>
            </a:extLst>
          </p:cNvPr>
          <p:cNvSpPr>
            <a:spLocks noGrp="1"/>
          </p:cNvSpPr>
          <p:nvPr>
            <p:ph idx="1"/>
          </p:nvPr>
        </p:nvSpPr>
        <p:spPr/>
        <p:txBody>
          <a:bodyPr/>
          <a:lstStyle/>
          <a:p>
            <a:endParaRPr lang="en-AU"/>
          </a:p>
        </p:txBody>
      </p:sp>
      <p:pic>
        <p:nvPicPr>
          <p:cNvPr id="9" name="Picture 8">
            <a:extLst>
              <a:ext uri="{FF2B5EF4-FFF2-40B4-BE49-F238E27FC236}">
                <a16:creationId xmlns:a16="http://schemas.microsoft.com/office/drawing/2014/main" id="{9B09A7D4-42D1-AFDF-A153-61D2CEC3BE00}"/>
              </a:ext>
            </a:extLst>
          </p:cNvPr>
          <p:cNvPicPr>
            <a:picLocks noChangeAspect="1"/>
          </p:cNvPicPr>
          <p:nvPr/>
        </p:nvPicPr>
        <p:blipFill>
          <a:blip r:embed="rId2"/>
          <a:stretch>
            <a:fillRect/>
          </a:stretch>
        </p:blipFill>
        <p:spPr>
          <a:xfrm>
            <a:off x="2596896" y="0"/>
            <a:ext cx="6998208" cy="6858000"/>
          </a:xfrm>
          <a:prstGeom prst="rect">
            <a:avLst/>
          </a:prstGeom>
        </p:spPr>
      </p:pic>
    </p:spTree>
    <p:extLst>
      <p:ext uri="{BB962C8B-B14F-4D97-AF65-F5344CB8AC3E}">
        <p14:creationId xmlns:p14="http://schemas.microsoft.com/office/powerpoint/2010/main" val="310154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3B001-C72F-4FBD-5AB8-41B43444C881}"/>
              </a:ext>
            </a:extLst>
          </p:cNvPr>
          <p:cNvSpPr>
            <a:spLocks noGrp="1"/>
          </p:cNvSpPr>
          <p:nvPr>
            <p:ph type="title"/>
          </p:nvPr>
        </p:nvSpPr>
        <p:spPr>
          <a:xfrm>
            <a:off x="8018462" y="455362"/>
            <a:ext cx="3683467" cy="1550419"/>
          </a:xfrm>
        </p:spPr>
        <p:txBody>
          <a:bodyPr>
            <a:normAutofit/>
          </a:bodyPr>
          <a:lstStyle/>
          <a:p>
            <a:pPr>
              <a:lnSpc>
                <a:spcPct val="90000"/>
              </a:lnSpc>
            </a:pPr>
            <a:r>
              <a:rPr lang="en-AU" sz="3700"/>
              <a:t>Passover</a:t>
            </a:r>
            <a:br>
              <a:rPr lang="en-AU" sz="3700"/>
            </a:br>
            <a:r>
              <a:rPr lang="en-AU" sz="3700"/>
              <a:t>Leviticus 23:5</a:t>
            </a:r>
          </a:p>
        </p:txBody>
      </p:sp>
      <p:pic>
        <p:nvPicPr>
          <p:cNvPr id="2050" name="Picture 2" descr="halakha – Store norske leksikon">
            <a:extLst>
              <a:ext uri="{FF2B5EF4-FFF2-40B4-BE49-F238E27FC236}">
                <a16:creationId xmlns:a16="http://schemas.microsoft.com/office/drawing/2014/main" id="{7A671A14-8DFB-BEDE-868F-76EED7112F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68"/>
          <a:stretch/>
        </p:blipFill>
        <p:spPr bwMode="auto">
          <a:xfrm>
            <a:off x="20" y="1"/>
            <a:ext cx="7531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4431DC-7DE7-121C-7446-FEA1940E4FE9}"/>
              </a:ext>
            </a:extLst>
          </p:cNvPr>
          <p:cNvSpPr>
            <a:spLocks noGrp="1"/>
          </p:cNvSpPr>
          <p:nvPr>
            <p:ph idx="1"/>
          </p:nvPr>
        </p:nvSpPr>
        <p:spPr>
          <a:xfrm>
            <a:off x="8018462" y="2160016"/>
            <a:ext cx="3683467" cy="3926152"/>
          </a:xfrm>
        </p:spPr>
        <p:txBody>
          <a:bodyPr>
            <a:normAutofit/>
          </a:bodyPr>
          <a:lstStyle/>
          <a:p>
            <a:r>
              <a:rPr lang="en-AU" dirty="0"/>
              <a:t>Jesus was crucified at the same time as the Paschal Lambs were being sacrificed.</a:t>
            </a:r>
          </a:p>
          <a:p>
            <a:r>
              <a:rPr lang="en-AU" dirty="0"/>
              <a:t>1 Corinthians 5:7</a:t>
            </a:r>
          </a:p>
          <a:p>
            <a:r>
              <a:rPr lang="en-AU" dirty="0"/>
              <a:t>1 Peter 1:18-20</a:t>
            </a:r>
          </a:p>
          <a:p>
            <a:r>
              <a:rPr lang="en-AU" dirty="0"/>
              <a:t>Hebrews 4:15</a:t>
            </a:r>
          </a:p>
          <a:p>
            <a:r>
              <a:rPr lang="en-AU" dirty="0"/>
              <a:t>Romans 8:2</a:t>
            </a:r>
          </a:p>
        </p:txBody>
      </p:sp>
      <p:pic>
        <p:nvPicPr>
          <p:cNvPr id="4" name="Picture 3">
            <a:extLst>
              <a:ext uri="{FF2B5EF4-FFF2-40B4-BE49-F238E27FC236}">
                <a16:creationId xmlns:a16="http://schemas.microsoft.com/office/drawing/2014/main" id="{ED0D112C-4B91-D726-C03B-E738DEF87C98}"/>
              </a:ext>
            </a:extLst>
          </p:cNvPr>
          <p:cNvPicPr>
            <a:picLocks noChangeAspect="1"/>
          </p:cNvPicPr>
          <p:nvPr/>
        </p:nvPicPr>
        <p:blipFill>
          <a:blip r:embed="rId3"/>
          <a:stretch>
            <a:fillRect/>
          </a:stretch>
        </p:blipFill>
        <p:spPr>
          <a:xfrm>
            <a:off x="122336" y="4068326"/>
            <a:ext cx="2751492" cy="2696367"/>
          </a:xfrm>
          <a:prstGeom prst="rect">
            <a:avLst/>
          </a:prstGeom>
        </p:spPr>
      </p:pic>
    </p:spTree>
    <p:extLst>
      <p:ext uri="{BB962C8B-B14F-4D97-AF65-F5344CB8AC3E}">
        <p14:creationId xmlns:p14="http://schemas.microsoft.com/office/powerpoint/2010/main" val="1324496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480C6-AFDE-52B1-81EA-D29BD5C0942E}"/>
              </a:ext>
            </a:extLst>
          </p:cNvPr>
          <p:cNvSpPr>
            <a:spLocks noGrp="1"/>
          </p:cNvSpPr>
          <p:nvPr>
            <p:ph type="title"/>
          </p:nvPr>
        </p:nvSpPr>
        <p:spPr>
          <a:xfrm>
            <a:off x="576072" y="455362"/>
            <a:ext cx="3603625" cy="1550419"/>
          </a:xfrm>
        </p:spPr>
        <p:txBody>
          <a:bodyPr>
            <a:normAutofit/>
          </a:bodyPr>
          <a:lstStyle/>
          <a:p>
            <a:pPr>
              <a:lnSpc>
                <a:spcPct val="90000"/>
              </a:lnSpc>
            </a:pPr>
            <a:r>
              <a:rPr lang="en-AU" sz="2800" dirty="0"/>
              <a:t>Feast of Unleavened Bread</a:t>
            </a:r>
            <a:br>
              <a:rPr lang="en-AU" sz="2800" dirty="0"/>
            </a:br>
            <a:r>
              <a:rPr lang="en-AU" sz="2800" dirty="0"/>
              <a:t>Leviticus 23:6</a:t>
            </a:r>
          </a:p>
        </p:txBody>
      </p:sp>
      <p:pic>
        <p:nvPicPr>
          <p:cNvPr id="5" name="Picture 4">
            <a:extLst>
              <a:ext uri="{FF2B5EF4-FFF2-40B4-BE49-F238E27FC236}">
                <a16:creationId xmlns:a16="http://schemas.microsoft.com/office/drawing/2014/main" id="{D0151052-C307-8608-BDE7-7A5F95882CFF}"/>
              </a:ext>
            </a:extLst>
          </p:cNvPr>
          <p:cNvPicPr>
            <a:picLocks noChangeAspect="1"/>
          </p:cNvPicPr>
          <p:nvPr/>
        </p:nvPicPr>
        <p:blipFill rotWithShape="1">
          <a:blip r:embed="rId2"/>
          <a:srcRect l="10978" r="7618"/>
          <a:stretch/>
        </p:blipFill>
        <p:spPr>
          <a:xfrm>
            <a:off x="4748403" y="10"/>
            <a:ext cx="7443597" cy="6857990"/>
          </a:xfrm>
          <a:prstGeom prst="rect">
            <a:avLst/>
          </a:prstGeom>
        </p:spPr>
      </p:pic>
      <p:sp>
        <p:nvSpPr>
          <p:cNvPr id="12" name="Rectangle 11">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403"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F6C88D-01D9-321E-8675-7BCDD10DB34F}"/>
              </a:ext>
            </a:extLst>
          </p:cNvPr>
          <p:cNvSpPr>
            <a:spLocks noGrp="1"/>
          </p:cNvSpPr>
          <p:nvPr>
            <p:ph idx="1"/>
          </p:nvPr>
        </p:nvSpPr>
        <p:spPr>
          <a:xfrm>
            <a:off x="576072" y="2160016"/>
            <a:ext cx="4863675" cy="3926152"/>
          </a:xfrm>
        </p:spPr>
        <p:txBody>
          <a:bodyPr>
            <a:normAutofit/>
          </a:bodyPr>
          <a:lstStyle/>
          <a:p>
            <a:r>
              <a:rPr lang="en-AU" dirty="0"/>
              <a:t>Matzah is:</a:t>
            </a:r>
          </a:p>
          <a:p>
            <a:pPr lvl="1"/>
            <a:r>
              <a:rPr lang="en-AU" dirty="0"/>
              <a:t>Striped – Isaiah 53:5</a:t>
            </a:r>
          </a:p>
          <a:p>
            <a:pPr lvl="1"/>
            <a:r>
              <a:rPr lang="en-AU" dirty="0"/>
              <a:t>Pierced – Zechariah 12:10</a:t>
            </a:r>
          </a:p>
          <a:p>
            <a:pPr lvl="1"/>
            <a:r>
              <a:rPr lang="en-AU" dirty="0"/>
              <a:t>Broken – Luke 22:19</a:t>
            </a:r>
          </a:p>
          <a:p>
            <a:pPr lvl="1"/>
            <a:r>
              <a:rPr lang="en-AU" dirty="0"/>
              <a:t>The Bread of Affliction – Isaiah 53:4</a:t>
            </a:r>
          </a:p>
          <a:p>
            <a:pPr lvl="1"/>
            <a:endParaRPr lang="en-AU" dirty="0"/>
          </a:p>
        </p:txBody>
      </p:sp>
      <p:pic>
        <p:nvPicPr>
          <p:cNvPr id="4" name="Picture 3">
            <a:extLst>
              <a:ext uri="{FF2B5EF4-FFF2-40B4-BE49-F238E27FC236}">
                <a16:creationId xmlns:a16="http://schemas.microsoft.com/office/drawing/2014/main" id="{7031DCA2-3C8A-1852-7BB1-AD95DD6E5384}"/>
              </a:ext>
            </a:extLst>
          </p:cNvPr>
          <p:cNvPicPr>
            <a:picLocks noChangeAspect="1"/>
          </p:cNvPicPr>
          <p:nvPr/>
        </p:nvPicPr>
        <p:blipFill>
          <a:blip r:embed="rId3"/>
          <a:stretch>
            <a:fillRect/>
          </a:stretch>
        </p:blipFill>
        <p:spPr>
          <a:xfrm>
            <a:off x="9359633" y="4068326"/>
            <a:ext cx="2751492" cy="2696367"/>
          </a:xfrm>
          <a:prstGeom prst="rect">
            <a:avLst/>
          </a:prstGeom>
        </p:spPr>
      </p:pic>
    </p:spTree>
    <p:extLst>
      <p:ext uri="{BB962C8B-B14F-4D97-AF65-F5344CB8AC3E}">
        <p14:creationId xmlns:p14="http://schemas.microsoft.com/office/powerpoint/2010/main" val="1722848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BFFED-DFC2-DDB0-964A-D2E717A99294}"/>
              </a:ext>
            </a:extLst>
          </p:cNvPr>
          <p:cNvSpPr>
            <a:spLocks noGrp="1"/>
          </p:cNvSpPr>
          <p:nvPr>
            <p:ph type="title"/>
          </p:nvPr>
        </p:nvSpPr>
        <p:spPr>
          <a:xfrm>
            <a:off x="7828384" y="455362"/>
            <a:ext cx="3873545" cy="1550419"/>
          </a:xfrm>
        </p:spPr>
        <p:txBody>
          <a:bodyPr>
            <a:normAutofit/>
          </a:bodyPr>
          <a:lstStyle/>
          <a:p>
            <a:pPr>
              <a:lnSpc>
                <a:spcPct val="90000"/>
              </a:lnSpc>
            </a:pPr>
            <a:r>
              <a:rPr lang="en-AU" sz="3400" dirty="0" err="1"/>
              <a:t>Firstfruits</a:t>
            </a:r>
            <a:br>
              <a:rPr lang="en-AU" sz="3400" dirty="0"/>
            </a:br>
            <a:r>
              <a:rPr lang="en-AU" sz="2800" dirty="0"/>
              <a:t>Leviticus 23:9-14</a:t>
            </a:r>
          </a:p>
        </p:txBody>
      </p:sp>
      <p:pic>
        <p:nvPicPr>
          <p:cNvPr id="3074" name="Picture 2" descr="Close Up of Hands Holding Wheat · Free Stock Photo">
            <a:extLst>
              <a:ext uri="{FF2B5EF4-FFF2-40B4-BE49-F238E27FC236}">
                <a16:creationId xmlns:a16="http://schemas.microsoft.com/office/drawing/2014/main" id="{5CCC51E7-70B8-6D6A-AD1F-25AE423AC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3" r="12010" b="-2"/>
          <a:stretch/>
        </p:blipFill>
        <p:spPr bwMode="auto">
          <a:xfrm>
            <a:off x="20" y="1"/>
            <a:ext cx="7531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9209B2-1E9A-55CC-6F79-61C99A872F3B}"/>
              </a:ext>
            </a:extLst>
          </p:cNvPr>
          <p:cNvSpPr>
            <a:spLocks noGrp="1"/>
          </p:cNvSpPr>
          <p:nvPr>
            <p:ph idx="1"/>
          </p:nvPr>
        </p:nvSpPr>
        <p:spPr>
          <a:xfrm>
            <a:off x="8018462" y="2160016"/>
            <a:ext cx="3683467" cy="3926152"/>
          </a:xfrm>
        </p:spPr>
        <p:txBody>
          <a:bodyPr>
            <a:normAutofit/>
          </a:bodyPr>
          <a:lstStyle/>
          <a:p>
            <a:r>
              <a:rPr lang="en-AU" dirty="0"/>
              <a:t>Jesus rose on the Feast of </a:t>
            </a:r>
            <a:r>
              <a:rPr lang="en-AU" dirty="0" err="1"/>
              <a:t>Firstfruits</a:t>
            </a:r>
            <a:endParaRPr lang="en-AU" dirty="0"/>
          </a:p>
          <a:p>
            <a:r>
              <a:rPr lang="en-AU" dirty="0"/>
              <a:t>Celebration of the harvest to come</a:t>
            </a:r>
          </a:p>
          <a:p>
            <a:r>
              <a:rPr lang="en-AU" dirty="0"/>
              <a:t>1 Corinthians 15:20</a:t>
            </a:r>
          </a:p>
        </p:txBody>
      </p:sp>
      <p:pic>
        <p:nvPicPr>
          <p:cNvPr id="4" name="Picture 3">
            <a:extLst>
              <a:ext uri="{FF2B5EF4-FFF2-40B4-BE49-F238E27FC236}">
                <a16:creationId xmlns:a16="http://schemas.microsoft.com/office/drawing/2014/main" id="{78A1DADB-ABE5-409E-E3E8-17FD0C1FF51A}"/>
              </a:ext>
            </a:extLst>
          </p:cNvPr>
          <p:cNvPicPr>
            <a:picLocks noChangeAspect="1"/>
          </p:cNvPicPr>
          <p:nvPr/>
        </p:nvPicPr>
        <p:blipFill>
          <a:blip r:embed="rId3"/>
          <a:stretch>
            <a:fillRect/>
          </a:stretch>
        </p:blipFill>
        <p:spPr>
          <a:xfrm>
            <a:off x="122336" y="4068326"/>
            <a:ext cx="2751492" cy="2696367"/>
          </a:xfrm>
          <a:prstGeom prst="rect">
            <a:avLst/>
          </a:prstGeom>
        </p:spPr>
      </p:pic>
    </p:spTree>
    <p:extLst>
      <p:ext uri="{BB962C8B-B14F-4D97-AF65-F5344CB8AC3E}">
        <p14:creationId xmlns:p14="http://schemas.microsoft.com/office/powerpoint/2010/main" val="246876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ee Vectors, PNGs, Mockups &amp; Backgrounds - rawpixel">
            <a:extLst>
              <a:ext uri="{FF2B5EF4-FFF2-40B4-BE49-F238E27FC236}">
                <a16:creationId xmlns:a16="http://schemas.microsoft.com/office/drawing/2014/main" id="{43730F70-BD91-2124-35B6-A4A681D8B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30" r="-1" b="6161"/>
          <a:stretch/>
        </p:blipFill>
        <p:spPr bwMode="auto">
          <a:xfrm>
            <a:off x="3048"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a:extLst>
              <a:ext uri="{FF2B5EF4-FFF2-40B4-BE49-F238E27FC236}">
                <a16:creationId xmlns:a16="http://schemas.microsoft.com/office/drawing/2014/main" id="{F7C9FD24-3092-E04F-925D-C1183BF54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C5EA5CA4-121E-C167-1C2D-DAE3861C1684}"/>
              </a:ext>
            </a:extLst>
          </p:cNvPr>
          <p:cNvSpPr>
            <a:spLocks noGrp="1"/>
          </p:cNvSpPr>
          <p:nvPr>
            <p:ph type="title"/>
          </p:nvPr>
        </p:nvSpPr>
        <p:spPr>
          <a:xfrm>
            <a:off x="576072" y="455362"/>
            <a:ext cx="3780775" cy="1550419"/>
          </a:xfrm>
        </p:spPr>
        <p:txBody>
          <a:bodyPr>
            <a:normAutofit/>
          </a:bodyPr>
          <a:lstStyle/>
          <a:p>
            <a:pPr>
              <a:lnSpc>
                <a:spcPct val="90000"/>
              </a:lnSpc>
            </a:pPr>
            <a:r>
              <a:rPr lang="en-AU" sz="3400" dirty="0"/>
              <a:t>Feast of Weeks </a:t>
            </a:r>
            <a:br>
              <a:rPr lang="en-AU" sz="2400" dirty="0"/>
            </a:br>
            <a:r>
              <a:rPr lang="en-AU" sz="2800" dirty="0"/>
              <a:t>Leviticus 23:15-21</a:t>
            </a:r>
            <a:br>
              <a:rPr lang="en-AU" sz="2400" dirty="0"/>
            </a:br>
            <a:endParaRPr lang="en-AU" sz="2400" dirty="0"/>
          </a:p>
        </p:txBody>
      </p:sp>
      <p:sp>
        <p:nvSpPr>
          <p:cNvPr id="3" name="Content Placeholder 2">
            <a:extLst>
              <a:ext uri="{FF2B5EF4-FFF2-40B4-BE49-F238E27FC236}">
                <a16:creationId xmlns:a16="http://schemas.microsoft.com/office/drawing/2014/main" id="{C1097170-D508-4419-9F6E-38EEDEB35ABF}"/>
              </a:ext>
            </a:extLst>
          </p:cNvPr>
          <p:cNvSpPr>
            <a:spLocks noGrp="1"/>
          </p:cNvSpPr>
          <p:nvPr>
            <p:ph idx="1"/>
          </p:nvPr>
        </p:nvSpPr>
        <p:spPr>
          <a:xfrm>
            <a:off x="576072" y="2160016"/>
            <a:ext cx="4089234" cy="3926152"/>
          </a:xfrm>
        </p:spPr>
        <p:txBody>
          <a:bodyPr>
            <a:normAutofit/>
          </a:bodyPr>
          <a:lstStyle/>
          <a:p>
            <a:r>
              <a:rPr lang="en-AU" dirty="0"/>
              <a:t>Greek - Pentecost</a:t>
            </a:r>
          </a:p>
          <a:p>
            <a:r>
              <a:rPr lang="en-AU" dirty="0"/>
              <a:t>Celebration of the full harvest and the giving of the Law</a:t>
            </a:r>
          </a:p>
          <a:p>
            <a:r>
              <a:rPr lang="en-AU" dirty="0"/>
              <a:t>At Mt Sinai 3,000 died</a:t>
            </a:r>
            <a:br>
              <a:rPr lang="en-AU" dirty="0"/>
            </a:br>
            <a:r>
              <a:rPr lang="en-AU" dirty="0"/>
              <a:t>Exodus 32:25-28</a:t>
            </a:r>
          </a:p>
          <a:p>
            <a:r>
              <a:rPr lang="en-AU" dirty="0"/>
              <a:t>At Pentecost 3,000 saved</a:t>
            </a:r>
            <a:br>
              <a:rPr lang="en-AU" dirty="0"/>
            </a:br>
            <a:r>
              <a:rPr lang="en-AU" dirty="0"/>
              <a:t>Acts 2:40-41</a:t>
            </a:r>
          </a:p>
          <a:p>
            <a:endParaRPr lang="en-AU" dirty="0"/>
          </a:p>
        </p:txBody>
      </p:sp>
      <p:sp>
        <p:nvSpPr>
          <p:cNvPr id="4107" name="Rectangle 4106">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082"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082"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27D91D-E1A3-FEC2-76F1-E12001E82F8F}"/>
              </a:ext>
            </a:extLst>
          </p:cNvPr>
          <p:cNvPicPr>
            <a:picLocks noChangeAspect="1"/>
          </p:cNvPicPr>
          <p:nvPr/>
        </p:nvPicPr>
        <p:blipFill>
          <a:blip r:embed="rId3"/>
          <a:stretch>
            <a:fillRect/>
          </a:stretch>
        </p:blipFill>
        <p:spPr>
          <a:xfrm>
            <a:off x="9359633" y="4068326"/>
            <a:ext cx="2751492" cy="2696367"/>
          </a:xfrm>
          <a:prstGeom prst="rect">
            <a:avLst/>
          </a:prstGeom>
        </p:spPr>
      </p:pic>
    </p:spTree>
    <p:extLst>
      <p:ext uri="{BB962C8B-B14F-4D97-AF65-F5344CB8AC3E}">
        <p14:creationId xmlns:p14="http://schemas.microsoft.com/office/powerpoint/2010/main" val="347758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AF0E-B11B-509F-53B3-D4EF8554FD8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EA6D1DC-A808-7527-EDD5-F8B6990ED181}"/>
              </a:ext>
            </a:extLst>
          </p:cNvPr>
          <p:cNvSpPr>
            <a:spLocks noGrp="1"/>
          </p:cNvSpPr>
          <p:nvPr>
            <p:ph idx="1"/>
          </p:nvPr>
        </p:nvSpPr>
        <p:spPr/>
        <p:txBody>
          <a:bodyPr/>
          <a:lstStyle/>
          <a:p>
            <a:endParaRPr lang="en-AU"/>
          </a:p>
        </p:txBody>
      </p:sp>
      <p:pic>
        <p:nvPicPr>
          <p:cNvPr id="7" name="Picture 6">
            <a:extLst>
              <a:ext uri="{FF2B5EF4-FFF2-40B4-BE49-F238E27FC236}">
                <a16:creationId xmlns:a16="http://schemas.microsoft.com/office/drawing/2014/main" id="{8A7EC549-A77A-5BD7-31F6-D2190C3D2ED5}"/>
              </a:ext>
            </a:extLst>
          </p:cNvPr>
          <p:cNvPicPr>
            <a:picLocks noChangeAspect="1"/>
          </p:cNvPicPr>
          <p:nvPr/>
        </p:nvPicPr>
        <p:blipFill>
          <a:blip r:embed="rId2"/>
          <a:stretch>
            <a:fillRect/>
          </a:stretch>
        </p:blipFill>
        <p:spPr>
          <a:xfrm>
            <a:off x="2596896" y="0"/>
            <a:ext cx="6998208" cy="6858000"/>
          </a:xfrm>
          <a:prstGeom prst="rect">
            <a:avLst/>
          </a:prstGeom>
        </p:spPr>
      </p:pic>
    </p:spTree>
    <p:extLst>
      <p:ext uri="{BB962C8B-B14F-4D97-AF65-F5344CB8AC3E}">
        <p14:creationId xmlns:p14="http://schemas.microsoft.com/office/powerpoint/2010/main" val="137511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F90293-2FDF-8748-5D42-C20BDE57CA07}"/>
              </a:ext>
            </a:extLst>
          </p:cNvPr>
          <p:cNvSpPr>
            <a:spLocks noGrp="1"/>
          </p:cNvSpPr>
          <p:nvPr>
            <p:ph type="title"/>
          </p:nvPr>
        </p:nvSpPr>
        <p:spPr>
          <a:xfrm>
            <a:off x="8018462" y="455362"/>
            <a:ext cx="3677491" cy="1550419"/>
          </a:xfrm>
        </p:spPr>
        <p:txBody>
          <a:bodyPr>
            <a:normAutofit/>
          </a:bodyPr>
          <a:lstStyle/>
          <a:p>
            <a:pPr>
              <a:lnSpc>
                <a:spcPct val="90000"/>
              </a:lnSpc>
            </a:pPr>
            <a:r>
              <a:rPr lang="en-AU" sz="2800"/>
              <a:t>Feast of Trumpets</a:t>
            </a:r>
            <a:br>
              <a:rPr lang="en-AU" sz="2800"/>
            </a:br>
            <a:r>
              <a:rPr lang="en-AU" sz="2800"/>
              <a:t>Leviticus 23:23-25</a:t>
            </a:r>
            <a:br>
              <a:rPr lang="en-AU" sz="2800"/>
            </a:br>
            <a:endParaRPr lang="en-AU" sz="2800"/>
          </a:p>
        </p:txBody>
      </p:sp>
      <p:pic>
        <p:nvPicPr>
          <p:cNvPr id="5122" name="Picture 2">
            <a:extLst>
              <a:ext uri="{FF2B5EF4-FFF2-40B4-BE49-F238E27FC236}">
                <a16:creationId xmlns:a16="http://schemas.microsoft.com/office/drawing/2014/main" id="{89D4E250-2A83-4E66-5258-3A553E7BC1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28" r="3513" b="1"/>
          <a:stretch/>
        </p:blipFill>
        <p:spPr bwMode="auto">
          <a:xfrm>
            <a:off x="20" y="10"/>
            <a:ext cx="7444308" cy="6857990"/>
          </a:xfrm>
          <a:custGeom>
            <a:avLst/>
            <a:gdLst/>
            <a:ahLst/>
            <a:cxnLst/>
            <a:rect l="l" t="t" r="r" b="b"/>
            <a:pathLst>
              <a:path w="7444328" h="6858000">
                <a:moveTo>
                  <a:pt x="0" y="0"/>
                </a:moveTo>
                <a:lnTo>
                  <a:pt x="6874601" y="0"/>
                </a:lnTo>
                <a:lnTo>
                  <a:pt x="6874601" y="565149"/>
                </a:lnTo>
                <a:lnTo>
                  <a:pt x="7444328" y="565149"/>
                </a:lnTo>
                <a:lnTo>
                  <a:pt x="744432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10472"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10472"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5C638D-35F6-2C16-5867-3A89A34F1AF2}"/>
              </a:ext>
            </a:extLst>
          </p:cNvPr>
          <p:cNvSpPr>
            <a:spLocks noGrp="1"/>
          </p:cNvSpPr>
          <p:nvPr>
            <p:ph idx="1"/>
          </p:nvPr>
        </p:nvSpPr>
        <p:spPr>
          <a:xfrm>
            <a:off x="8018462" y="2160016"/>
            <a:ext cx="3677491" cy="3926152"/>
          </a:xfrm>
        </p:spPr>
        <p:txBody>
          <a:bodyPr>
            <a:normAutofit lnSpcReduction="10000"/>
          </a:bodyPr>
          <a:lstStyle/>
          <a:p>
            <a:r>
              <a:rPr lang="en-AU" dirty="0"/>
              <a:t>Rosh Hashanah – Jewish New Year</a:t>
            </a:r>
          </a:p>
          <a:p>
            <a:r>
              <a:rPr lang="en-AU" dirty="0"/>
              <a:t>Begins 10 Days of Awe</a:t>
            </a:r>
          </a:p>
          <a:p>
            <a:r>
              <a:rPr lang="en-AU" dirty="0"/>
              <a:t>Seek to have their name in the Book of Life</a:t>
            </a:r>
          </a:p>
          <a:p>
            <a:r>
              <a:rPr lang="en-AU" dirty="0" err="1"/>
              <a:t>Shofur</a:t>
            </a:r>
            <a:r>
              <a:rPr lang="en-AU" dirty="0"/>
              <a:t> sounded to usher in the new era</a:t>
            </a:r>
          </a:p>
          <a:p>
            <a:r>
              <a:rPr lang="en-AU" dirty="0"/>
              <a:t>1 Thessalonians 4:13-18</a:t>
            </a:r>
          </a:p>
          <a:p>
            <a:r>
              <a:rPr lang="en-AU" dirty="0"/>
              <a:t>1 Corinthians 15:52</a:t>
            </a:r>
          </a:p>
          <a:p>
            <a:endParaRPr lang="en-AU" dirty="0"/>
          </a:p>
        </p:txBody>
      </p:sp>
      <p:pic>
        <p:nvPicPr>
          <p:cNvPr id="4" name="Picture 3">
            <a:extLst>
              <a:ext uri="{FF2B5EF4-FFF2-40B4-BE49-F238E27FC236}">
                <a16:creationId xmlns:a16="http://schemas.microsoft.com/office/drawing/2014/main" id="{33BE65FF-3E21-2091-26EA-85D620FF86CB}"/>
              </a:ext>
            </a:extLst>
          </p:cNvPr>
          <p:cNvPicPr>
            <a:picLocks noChangeAspect="1"/>
          </p:cNvPicPr>
          <p:nvPr/>
        </p:nvPicPr>
        <p:blipFill>
          <a:blip r:embed="rId3"/>
          <a:stretch>
            <a:fillRect/>
          </a:stretch>
        </p:blipFill>
        <p:spPr>
          <a:xfrm>
            <a:off x="47625" y="4123092"/>
            <a:ext cx="2742155" cy="2687216"/>
          </a:xfrm>
          <a:prstGeom prst="rect">
            <a:avLst/>
          </a:prstGeom>
        </p:spPr>
      </p:pic>
    </p:spTree>
    <p:extLst>
      <p:ext uri="{BB962C8B-B14F-4D97-AF65-F5344CB8AC3E}">
        <p14:creationId xmlns:p14="http://schemas.microsoft.com/office/powerpoint/2010/main" val="392908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ree photo: jerusalem, israel, city, holy city | Hippopx">
            <a:extLst>
              <a:ext uri="{FF2B5EF4-FFF2-40B4-BE49-F238E27FC236}">
                <a16:creationId xmlns:a16="http://schemas.microsoft.com/office/drawing/2014/main" id="{5162BAED-F8DF-A8C5-E643-ECEDA03B1F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3" r="-1" b="-1"/>
          <a:stretch/>
        </p:blipFill>
        <p:spPr bwMode="auto">
          <a:xfrm>
            <a:off x="3048"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a:extLst>
              <a:ext uri="{FF2B5EF4-FFF2-40B4-BE49-F238E27FC236}">
                <a16:creationId xmlns:a16="http://schemas.microsoft.com/office/drawing/2014/main" id="{F7C9FD24-3092-E04F-925D-C1183BF54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BDC70BF4-46A9-0FEC-D7C7-CA2D2B94DA8C}"/>
              </a:ext>
            </a:extLst>
          </p:cNvPr>
          <p:cNvSpPr>
            <a:spLocks noGrp="1"/>
          </p:cNvSpPr>
          <p:nvPr>
            <p:ph type="title"/>
          </p:nvPr>
        </p:nvSpPr>
        <p:spPr>
          <a:xfrm>
            <a:off x="576072" y="455362"/>
            <a:ext cx="3780775" cy="1550419"/>
          </a:xfrm>
        </p:spPr>
        <p:txBody>
          <a:bodyPr>
            <a:normAutofit/>
          </a:bodyPr>
          <a:lstStyle/>
          <a:p>
            <a:pPr>
              <a:lnSpc>
                <a:spcPct val="90000"/>
              </a:lnSpc>
            </a:pPr>
            <a:r>
              <a:rPr lang="en-AU" sz="3100"/>
              <a:t>Day of Atonement</a:t>
            </a:r>
            <a:br>
              <a:rPr lang="en-AU" sz="3100"/>
            </a:br>
            <a:r>
              <a:rPr lang="en-AU" sz="3100" dirty="0"/>
              <a:t>Leviticus 23:26-32</a:t>
            </a:r>
            <a:br>
              <a:rPr lang="en-AU" sz="3100"/>
            </a:br>
            <a:endParaRPr lang="en-AU" sz="3100"/>
          </a:p>
        </p:txBody>
      </p:sp>
      <p:sp>
        <p:nvSpPr>
          <p:cNvPr id="3" name="Content Placeholder 2">
            <a:extLst>
              <a:ext uri="{FF2B5EF4-FFF2-40B4-BE49-F238E27FC236}">
                <a16:creationId xmlns:a16="http://schemas.microsoft.com/office/drawing/2014/main" id="{740451AB-C6ED-E946-1902-943DBF484808}"/>
              </a:ext>
            </a:extLst>
          </p:cNvPr>
          <p:cNvSpPr>
            <a:spLocks noGrp="1"/>
          </p:cNvSpPr>
          <p:nvPr>
            <p:ph idx="1"/>
          </p:nvPr>
        </p:nvSpPr>
        <p:spPr>
          <a:xfrm>
            <a:off x="576072" y="2160016"/>
            <a:ext cx="3780775" cy="3926152"/>
          </a:xfrm>
        </p:spPr>
        <p:txBody>
          <a:bodyPr>
            <a:normAutofit/>
          </a:bodyPr>
          <a:lstStyle/>
          <a:p>
            <a:r>
              <a:rPr lang="en-AU" dirty="0"/>
              <a:t>Points to the Second Coming of Christ</a:t>
            </a:r>
          </a:p>
          <a:p>
            <a:r>
              <a:rPr lang="en-AU" dirty="0"/>
              <a:t>Jewish remnant will:</a:t>
            </a:r>
          </a:p>
          <a:p>
            <a:pPr lvl="1"/>
            <a:r>
              <a:rPr lang="en-AU" dirty="0"/>
              <a:t>Look upon Him whom they have pierced</a:t>
            </a:r>
            <a:br>
              <a:rPr lang="en-AU" dirty="0"/>
            </a:br>
            <a:r>
              <a:rPr lang="en-AU" dirty="0"/>
              <a:t>Repent of their sins</a:t>
            </a:r>
            <a:br>
              <a:rPr lang="en-AU" dirty="0"/>
            </a:br>
            <a:r>
              <a:rPr lang="en-AU" dirty="0"/>
              <a:t>Receive Him as Messiah</a:t>
            </a:r>
            <a:br>
              <a:rPr lang="en-AU" dirty="0"/>
            </a:br>
            <a:r>
              <a:rPr lang="en-AU" dirty="0"/>
              <a:t>Zechariah 12:10  13:1  14:9</a:t>
            </a:r>
          </a:p>
        </p:txBody>
      </p:sp>
      <p:sp>
        <p:nvSpPr>
          <p:cNvPr id="6155" name="Rectangle 6154">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082"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082"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12E0F0B-6B86-CFF0-01F1-A5A3FA7D7B01}"/>
              </a:ext>
            </a:extLst>
          </p:cNvPr>
          <p:cNvPicPr>
            <a:picLocks noChangeAspect="1"/>
          </p:cNvPicPr>
          <p:nvPr/>
        </p:nvPicPr>
        <p:blipFill>
          <a:blip r:embed="rId3"/>
          <a:stretch>
            <a:fillRect/>
          </a:stretch>
        </p:blipFill>
        <p:spPr>
          <a:xfrm>
            <a:off x="9372600" y="4123092"/>
            <a:ext cx="2742155" cy="2687216"/>
          </a:xfrm>
          <a:prstGeom prst="rect">
            <a:avLst/>
          </a:prstGeom>
        </p:spPr>
      </p:pic>
    </p:spTree>
    <p:extLst>
      <p:ext uri="{BB962C8B-B14F-4D97-AF65-F5344CB8AC3E}">
        <p14:creationId xmlns:p14="http://schemas.microsoft.com/office/powerpoint/2010/main" val="3111109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9FC5C-AFDA-A445-F9DE-CF936DBB7F19}"/>
              </a:ext>
            </a:extLst>
          </p:cNvPr>
          <p:cNvSpPr>
            <a:spLocks noGrp="1"/>
          </p:cNvSpPr>
          <p:nvPr>
            <p:ph type="title"/>
          </p:nvPr>
        </p:nvSpPr>
        <p:spPr>
          <a:xfrm>
            <a:off x="8018462" y="455362"/>
            <a:ext cx="3683467" cy="1550419"/>
          </a:xfrm>
        </p:spPr>
        <p:txBody>
          <a:bodyPr>
            <a:normAutofit/>
          </a:bodyPr>
          <a:lstStyle/>
          <a:p>
            <a:pPr>
              <a:lnSpc>
                <a:spcPct val="90000"/>
              </a:lnSpc>
            </a:pPr>
            <a:r>
              <a:rPr lang="en-AU" sz="2100"/>
              <a:t>Feast of Booths </a:t>
            </a:r>
            <a:br>
              <a:rPr lang="en-AU" sz="2100"/>
            </a:br>
            <a:r>
              <a:rPr lang="en-AU" sz="2100"/>
              <a:t>or Tabernacles or Tents</a:t>
            </a:r>
            <a:br>
              <a:rPr lang="en-AU" sz="2100"/>
            </a:br>
            <a:r>
              <a:rPr lang="en-AU" sz="2100"/>
              <a:t>Leviticus 23:33-43</a:t>
            </a:r>
            <a:br>
              <a:rPr lang="en-AU" sz="2100"/>
            </a:br>
            <a:endParaRPr lang="en-AU" sz="2100"/>
          </a:p>
        </p:txBody>
      </p:sp>
      <p:pic>
        <p:nvPicPr>
          <p:cNvPr id="7170" name="Picture 2">
            <a:extLst>
              <a:ext uri="{FF2B5EF4-FFF2-40B4-BE49-F238E27FC236}">
                <a16:creationId xmlns:a16="http://schemas.microsoft.com/office/drawing/2014/main" id="{B99129A3-86FD-0CE0-F91A-5C117B368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5" r="21307" b="-1"/>
          <a:stretch/>
        </p:blipFill>
        <p:spPr bwMode="auto">
          <a:xfrm>
            <a:off x="20" y="1"/>
            <a:ext cx="7531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FED4DA-05CD-A327-1BC0-BA38BD0272CD}"/>
              </a:ext>
            </a:extLst>
          </p:cNvPr>
          <p:cNvSpPr>
            <a:spLocks noGrp="1"/>
          </p:cNvSpPr>
          <p:nvPr>
            <p:ph idx="1"/>
          </p:nvPr>
        </p:nvSpPr>
        <p:spPr>
          <a:xfrm>
            <a:off x="8018462" y="2160016"/>
            <a:ext cx="3683467" cy="3926152"/>
          </a:xfrm>
        </p:spPr>
        <p:txBody>
          <a:bodyPr>
            <a:normAutofit/>
          </a:bodyPr>
          <a:lstStyle/>
          <a:p>
            <a:r>
              <a:rPr lang="en-AU" dirty="0"/>
              <a:t>God will dwell (tabernacle) with His people</a:t>
            </a:r>
          </a:p>
          <a:p>
            <a:r>
              <a:rPr lang="en-AU" dirty="0"/>
              <a:t>Micah 4:1-7</a:t>
            </a:r>
          </a:p>
        </p:txBody>
      </p:sp>
      <p:pic>
        <p:nvPicPr>
          <p:cNvPr id="4" name="Picture 3">
            <a:extLst>
              <a:ext uri="{FF2B5EF4-FFF2-40B4-BE49-F238E27FC236}">
                <a16:creationId xmlns:a16="http://schemas.microsoft.com/office/drawing/2014/main" id="{B61D8270-9CF2-34C2-BEA1-35DEBDF81AC4}"/>
              </a:ext>
            </a:extLst>
          </p:cNvPr>
          <p:cNvPicPr>
            <a:picLocks noChangeAspect="1"/>
          </p:cNvPicPr>
          <p:nvPr/>
        </p:nvPicPr>
        <p:blipFill>
          <a:blip r:embed="rId3"/>
          <a:stretch>
            <a:fillRect/>
          </a:stretch>
        </p:blipFill>
        <p:spPr>
          <a:xfrm>
            <a:off x="47625" y="4123092"/>
            <a:ext cx="2742155" cy="2687216"/>
          </a:xfrm>
          <a:prstGeom prst="rect">
            <a:avLst/>
          </a:prstGeom>
        </p:spPr>
      </p:pic>
    </p:spTree>
    <p:extLst>
      <p:ext uri="{BB962C8B-B14F-4D97-AF65-F5344CB8AC3E}">
        <p14:creationId xmlns:p14="http://schemas.microsoft.com/office/powerpoint/2010/main" val="392094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A6141-1CA3-58B7-C2D2-07421F3E8568}"/>
              </a:ext>
            </a:extLst>
          </p:cNvPr>
          <p:cNvSpPr>
            <a:spLocks noGrp="1"/>
          </p:cNvSpPr>
          <p:nvPr>
            <p:ph type="title"/>
          </p:nvPr>
        </p:nvSpPr>
        <p:spPr>
          <a:xfrm>
            <a:off x="7887694" y="455613"/>
            <a:ext cx="3745064" cy="1549400"/>
          </a:xfrm>
        </p:spPr>
        <p:txBody>
          <a:bodyPr>
            <a:normAutofit/>
          </a:bodyPr>
          <a:lstStyle/>
          <a:p>
            <a:r>
              <a:rPr lang="en-AU" dirty="0"/>
              <a:t>Society is crumbling</a:t>
            </a:r>
          </a:p>
        </p:txBody>
      </p:sp>
      <p:pic>
        <p:nvPicPr>
          <p:cNvPr id="1030" name="Picture 6" descr="Vietnamese boat refugees arrive in Hong Kong, 1989 | Flickr">
            <a:extLst>
              <a:ext uri="{FF2B5EF4-FFF2-40B4-BE49-F238E27FC236}">
                <a16:creationId xmlns:a16="http://schemas.microsoft.com/office/drawing/2014/main" id="{6AF541F2-43E7-0284-9445-F2AD17216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149"/>
          <a:stretch/>
        </p:blipFill>
        <p:spPr bwMode="auto">
          <a:xfrm>
            <a:off x="20" y="3"/>
            <a:ext cx="3600573" cy="6857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5F7C234-C1FD-A542-24DE-179AE6869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59" r="1" b="33860"/>
          <a:stretch/>
        </p:blipFill>
        <p:spPr bwMode="auto">
          <a:xfrm>
            <a:off x="3039512" y="565153"/>
            <a:ext cx="4417001" cy="31464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me-Sex Marriage Rally | Photo: Richard Settle | Flickr">
            <a:extLst>
              <a:ext uri="{FF2B5EF4-FFF2-40B4-BE49-F238E27FC236}">
                <a16:creationId xmlns:a16="http://schemas.microsoft.com/office/drawing/2014/main" id="{370F867F-0B7B-2401-CC6C-DC2640AF48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72" r="-2" b="35349"/>
          <a:stretch/>
        </p:blipFill>
        <p:spPr bwMode="auto">
          <a:xfrm>
            <a:off x="3604661" y="3711570"/>
            <a:ext cx="3854963" cy="314643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9512"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9512"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C7ECB1-18A5-06FE-234E-ABE1577C0CA0}"/>
              </a:ext>
            </a:extLst>
          </p:cNvPr>
          <p:cNvSpPr>
            <a:spLocks noGrp="1"/>
          </p:cNvSpPr>
          <p:nvPr>
            <p:ph idx="1"/>
          </p:nvPr>
        </p:nvSpPr>
        <p:spPr>
          <a:xfrm>
            <a:off x="7887694" y="2160588"/>
            <a:ext cx="3745064" cy="3925887"/>
          </a:xfrm>
        </p:spPr>
        <p:txBody>
          <a:bodyPr>
            <a:normAutofit/>
          </a:bodyPr>
          <a:lstStyle/>
          <a:p>
            <a:r>
              <a:rPr lang="en-AU" dirty="0"/>
              <a:t>Poverty – refugees</a:t>
            </a:r>
          </a:p>
          <a:p>
            <a:r>
              <a:rPr lang="en-AU" dirty="0"/>
              <a:t>Gap between rich and poor</a:t>
            </a:r>
          </a:p>
          <a:p>
            <a:r>
              <a:rPr lang="en-AU" dirty="0"/>
              <a:t>Social norms</a:t>
            </a:r>
          </a:p>
          <a:p>
            <a:pPr lvl="1"/>
            <a:r>
              <a:rPr lang="en-AU" dirty="0"/>
              <a:t>Marriage</a:t>
            </a:r>
          </a:p>
          <a:p>
            <a:pPr lvl="1"/>
            <a:r>
              <a:rPr lang="en-AU" dirty="0"/>
              <a:t>Gender </a:t>
            </a:r>
          </a:p>
          <a:p>
            <a:endParaRPr lang="en-AU" dirty="0"/>
          </a:p>
        </p:txBody>
      </p:sp>
    </p:spTree>
    <p:extLst>
      <p:ext uri="{BB962C8B-B14F-4D97-AF65-F5344CB8AC3E}">
        <p14:creationId xmlns:p14="http://schemas.microsoft.com/office/powerpoint/2010/main" val="945055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AF0E-B11B-509F-53B3-D4EF8554FD8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EA6D1DC-A808-7527-EDD5-F8B6990ED181}"/>
              </a:ext>
            </a:extLst>
          </p:cNvPr>
          <p:cNvSpPr>
            <a:spLocks noGrp="1"/>
          </p:cNvSpPr>
          <p:nvPr>
            <p:ph idx="1"/>
          </p:nvPr>
        </p:nvSpPr>
        <p:spPr/>
        <p:txBody>
          <a:bodyPr/>
          <a:lstStyle/>
          <a:p>
            <a:endParaRPr lang="en-AU"/>
          </a:p>
        </p:txBody>
      </p:sp>
      <p:pic>
        <p:nvPicPr>
          <p:cNvPr id="7" name="Picture 6">
            <a:extLst>
              <a:ext uri="{FF2B5EF4-FFF2-40B4-BE49-F238E27FC236}">
                <a16:creationId xmlns:a16="http://schemas.microsoft.com/office/drawing/2014/main" id="{8A7EC549-A77A-5BD7-31F6-D2190C3D2ED5}"/>
              </a:ext>
            </a:extLst>
          </p:cNvPr>
          <p:cNvPicPr>
            <a:picLocks noChangeAspect="1"/>
          </p:cNvPicPr>
          <p:nvPr/>
        </p:nvPicPr>
        <p:blipFill>
          <a:blip r:embed="rId2"/>
          <a:stretch>
            <a:fillRect/>
          </a:stretch>
        </p:blipFill>
        <p:spPr>
          <a:xfrm>
            <a:off x="2596896" y="0"/>
            <a:ext cx="6998208" cy="6858000"/>
          </a:xfrm>
          <a:prstGeom prst="rect">
            <a:avLst/>
          </a:prstGeom>
        </p:spPr>
      </p:pic>
    </p:spTree>
    <p:extLst>
      <p:ext uri="{BB962C8B-B14F-4D97-AF65-F5344CB8AC3E}">
        <p14:creationId xmlns:p14="http://schemas.microsoft.com/office/powerpoint/2010/main" val="2408326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B530-41DE-FF9C-870C-0DA69492BC73}"/>
              </a:ext>
            </a:extLst>
          </p:cNvPr>
          <p:cNvSpPr>
            <a:spLocks noGrp="1"/>
          </p:cNvSpPr>
          <p:nvPr>
            <p:ph type="title"/>
          </p:nvPr>
        </p:nvSpPr>
        <p:spPr/>
        <p:txBody>
          <a:bodyPr/>
          <a:lstStyle/>
          <a:p>
            <a:r>
              <a:rPr lang="en-AU" dirty="0"/>
              <a:t>Hope for us . . .</a:t>
            </a:r>
          </a:p>
        </p:txBody>
      </p:sp>
      <p:sp>
        <p:nvSpPr>
          <p:cNvPr id="3" name="Content Placeholder 2">
            <a:extLst>
              <a:ext uri="{FF2B5EF4-FFF2-40B4-BE49-F238E27FC236}">
                <a16:creationId xmlns:a16="http://schemas.microsoft.com/office/drawing/2014/main" id="{AF53D346-BC35-393E-1FED-759BC65038C4}"/>
              </a:ext>
            </a:extLst>
          </p:cNvPr>
          <p:cNvSpPr>
            <a:spLocks noGrp="1"/>
          </p:cNvSpPr>
          <p:nvPr>
            <p:ph idx="1"/>
          </p:nvPr>
        </p:nvSpPr>
        <p:spPr/>
        <p:txBody>
          <a:bodyPr/>
          <a:lstStyle/>
          <a:p>
            <a:r>
              <a:rPr lang="en-AU" dirty="0"/>
              <a:t>God has had a plan for the world since the beginning</a:t>
            </a:r>
          </a:p>
          <a:p>
            <a:r>
              <a:rPr lang="en-AU" dirty="0"/>
              <a:t>It can be seen in the Feasts of the Lord</a:t>
            </a:r>
          </a:p>
          <a:p>
            <a:r>
              <a:rPr lang="en-AU" dirty="0"/>
              <a:t>He told us of the chaos in Matthew 24:6-7</a:t>
            </a:r>
          </a:p>
          <a:p>
            <a:r>
              <a:rPr lang="en-AU" dirty="0"/>
              <a:t>No matter how chaotic the world becomes, God is in control</a:t>
            </a:r>
          </a:p>
          <a:p>
            <a:endParaRPr lang="en-AU" dirty="0"/>
          </a:p>
        </p:txBody>
      </p:sp>
    </p:spTree>
    <p:extLst>
      <p:ext uri="{BB962C8B-B14F-4D97-AF65-F5344CB8AC3E}">
        <p14:creationId xmlns:p14="http://schemas.microsoft.com/office/powerpoint/2010/main" val="157781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969C-8607-8560-DCAA-181C58E78BC4}"/>
              </a:ext>
            </a:extLst>
          </p:cNvPr>
          <p:cNvSpPr>
            <a:spLocks noGrp="1"/>
          </p:cNvSpPr>
          <p:nvPr>
            <p:ph type="title"/>
          </p:nvPr>
        </p:nvSpPr>
        <p:spPr/>
        <p:txBody>
          <a:bodyPr/>
          <a:lstStyle/>
          <a:p>
            <a:r>
              <a:rPr lang="en-AU" dirty="0"/>
              <a:t>1 Peter 1:3-12</a:t>
            </a:r>
          </a:p>
        </p:txBody>
      </p:sp>
      <p:sp>
        <p:nvSpPr>
          <p:cNvPr id="3" name="Content Placeholder 2">
            <a:extLst>
              <a:ext uri="{FF2B5EF4-FFF2-40B4-BE49-F238E27FC236}">
                <a16:creationId xmlns:a16="http://schemas.microsoft.com/office/drawing/2014/main" id="{B40A0057-537E-F193-520E-ACE5DBF16A2C}"/>
              </a:ext>
            </a:extLst>
          </p:cNvPr>
          <p:cNvSpPr>
            <a:spLocks noGrp="1"/>
          </p:cNvSpPr>
          <p:nvPr>
            <p:ph idx="1"/>
          </p:nvPr>
        </p:nvSpPr>
        <p:spPr>
          <a:xfrm>
            <a:off x="1275127" y="1275127"/>
            <a:ext cx="10670795" cy="5427677"/>
          </a:xfrm>
        </p:spPr>
        <p:txBody>
          <a:bodyPr>
            <a:normAutofit fontScale="85000" lnSpcReduction="20000"/>
          </a:bodyPr>
          <a:lstStyle/>
          <a:p>
            <a:pPr marL="0" indent="0">
              <a:buNone/>
            </a:pPr>
            <a:r>
              <a:rPr lang="en-AU" baseline="30000" dirty="0"/>
              <a:t>3</a:t>
            </a:r>
            <a:r>
              <a:rPr lang="en-AU" dirty="0"/>
              <a:t>Blessed be the God and Father of our Lord Jesus Christ! According to his great mercy, he has caused us to be born again to a living hope through the resurrection of Jesus Christ from the dead, </a:t>
            </a:r>
            <a:r>
              <a:rPr lang="en-AU" sz="2100" baseline="30000" dirty="0"/>
              <a:t>4</a:t>
            </a:r>
            <a:r>
              <a:rPr lang="en-AU" dirty="0"/>
              <a:t>to an inheritance that is imperishable, undefiled, and unfading, kept in heaven for you, </a:t>
            </a:r>
            <a:r>
              <a:rPr lang="en-AU" sz="2100" baseline="30000" dirty="0"/>
              <a:t>5</a:t>
            </a:r>
            <a:r>
              <a:rPr lang="en-AU" dirty="0"/>
              <a:t>who by God’s power are being guarded through faith for a salvation ready to be revealed in the last time. </a:t>
            </a:r>
            <a:r>
              <a:rPr lang="en-AU" sz="2100" baseline="30000" dirty="0"/>
              <a:t>6</a:t>
            </a:r>
            <a:r>
              <a:rPr lang="en-AU" dirty="0"/>
              <a:t>In this you rejoice, though now for a little while, if necessary, you have been grieved by various trials, </a:t>
            </a:r>
            <a:r>
              <a:rPr lang="en-AU" sz="2100" baseline="30000" dirty="0"/>
              <a:t>7</a:t>
            </a:r>
            <a:r>
              <a:rPr lang="en-AU" dirty="0"/>
              <a:t>so that the tested genuineness of your faith—more precious than gold that perishes though it is tested by fire—may be found to result in praise and glory and honour at the revelation of Jesus Christ. </a:t>
            </a:r>
            <a:r>
              <a:rPr lang="en-AU" sz="2100" baseline="30000" dirty="0"/>
              <a:t>8</a:t>
            </a:r>
            <a:r>
              <a:rPr lang="en-AU" dirty="0"/>
              <a:t>Though you have not seen him, you love him. Though you do not now see him, you believe in him and rejoice with joy that is inexpressible and filled with glory, </a:t>
            </a:r>
            <a:r>
              <a:rPr lang="en-AU" sz="2100" baseline="30000" dirty="0"/>
              <a:t>9</a:t>
            </a:r>
            <a:r>
              <a:rPr lang="en-AU" dirty="0"/>
              <a:t>obtaining the outcome of your faith, the salvation of your souls.</a:t>
            </a:r>
          </a:p>
          <a:p>
            <a:pPr marL="0" indent="0">
              <a:buNone/>
            </a:pPr>
            <a:r>
              <a:rPr lang="en-AU" sz="2100" baseline="30000" dirty="0"/>
              <a:t>10</a:t>
            </a:r>
            <a:r>
              <a:rPr lang="en-AU" dirty="0"/>
              <a:t>Concerning this salvation, the prophets who prophesied about the grace that was to be yours searched and inquired carefully, </a:t>
            </a:r>
            <a:r>
              <a:rPr lang="en-AU" sz="2100" baseline="30000" dirty="0"/>
              <a:t>11</a:t>
            </a:r>
            <a:r>
              <a:rPr lang="en-AU" dirty="0"/>
              <a:t>inquiring what person or time the Spirit of Christ in them was indicating when he predicted the sufferings of Christ and the subsequent glories. </a:t>
            </a:r>
            <a:r>
              <a:rPr lang="en-AU" baseline="30000" dirty="0"/>
              <a:t>12</a:t>
            </a:r>
            <a:r>
              <a:rPr lang="en-AU" dirty="0"/>
              <a:t>It was revealed to them that they were serving not themselves but you, in the things that have now been announced to you through those who preached the good news to you by the Holy Spirit sent </a:t>
            </a:r>
            <a:r>
              <a:rPr lang="en-AU"/>
              <a:t>from heaven.</a:t>
            </a:r>
            <a:endParaRPr lang="en-AU" dirty="0"/>
          </a:p>
          <a:p>
            <a:pPr marL="0" indent="0">
              <a:buNone/>
            </a:pPr>
            <a:r>
              <a:rPr lang="en-AU" dirty="0"/>
              <a:t>									     (ESV)</a:t>
            </a:r>
          </a:p>
        </p:txBody>
      </p:sp>
    </p:spTree>
    <p:extLst>
      <p:ext uri="{BB962C8B-B14F-4D97-AF65-F5344CB8AC3E}">
        <p14:creationId xmlns:p14="http://schemas.microsoft.com/office/powerpoint/2010/main" val="2722992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326BC177-65AC-CB84-CA41-BD925019FE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5" r="2" b="18139"/>
          <a:stretch/>
        </p:blipFill>
        <p:spPr bwMode="auto">
          <a:xfrm>
            <a:off x="8107680" y="10"/>
            <a:ext cx="4084320" cy="2285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loods cover North Carolina communities in the wake - NARA &amp; DVIDS Public  Domain Archive Public Domain Search">
            <a:extLst>
              <a:ext uri="{FF2B5EF4-FFF2-40B4-BE49-F238E27FC236}">
                <a16:creationId xmlns:a16="http://schemas.microsoft.com/office/drawing/2014/main" id="{1D9D434A-CBE4-80DE-D310-88F05DDAD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 r="4" b="15465"/>
          <a:stretch/>
        </p:blipFill>
        <p:spPr bwMode="auto">
          <a:xfrm>
            <a:off x="8113776" y="4572000"/>
            <a:ext cx="407822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4F569F-1B31-3854-126E-62BAF7518D67}"/>
              </a:ext>
            </a:extLst>
          </p:cNvPr>
          <p:cNvPicPr>
            <a:picLocks noChangeAspect="1"/>
          </p:cNvPicPr>
          <p:nvPr/>
        </p:nvPicPr>
        <p:blipFill rotWithShape="1">
          <a:blip r:embed="rId4"/>
          <a:srcRect l="4153" r="16096" b="2"/>
          <a:stretch/>
        </p:blipFill>
        <p:spPr>
          <a:xfrm>
            <a:off x="3047" y="10"/>
            <a:ext cx="8163339" cy="6857990"/>
          </a:xfrm>
          <a:prstGeom prst="rect">
            <a:avLst/>
          </a:prstGeom>
        </p:spPr>
      </p:pic>
      <p:sp>
        <p:nvSpPr>
          <p:cNvPr id="3081" name="Rectangle">
            <a:extLst>
              <a:ext uri="{FF2B5EF4-FFF2-40B4-BE49-F238E27FC236}">
                <a16:creationId xmlns:a16="http://schemas.microsoft.com/office/drawing/2014/main" id="{F7C9FD24-3092-E04F-925D-C1183BF54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2A545514-2153-033B-D73F-43DDA41F0DAA}"/>
              </a:ext>
            </a:extLst>
          </p:cNvPr>
          <p:cNvSpPr>
            <a:spLocks noGrp="1"/>
          </p:cNvSpPr>
          <p:nvPr>
            <p:ph type="title"/>
          </p:nvPr>
        </p:nvSpPr>
        <p:spPr>
          <a:xfrm>
            <a:off x="437212" y="2014614"/>
            <a:ext cx="3876658" cy="2828763"/>
          </a:xfrm>
        </p:spPr>
        <p:txBody>
          <a:bodyPr>
            <a:normAutofit/>
          </a:bodyPr>
          <a:lstStyle/>
          <a:p>
            <a:r>
              <a:rPr lang="en-AU" dirty="0"/>
              <a:t>War</a:t>
            </a:r>
            <a:br>
              <a:rPr lang="en-AU" dirty="0"/>
            </a:br>
            <a:r>
              <a:rPr lang="en-AU" dirty="0"/>
              <a:t>Earthquakes</a:t>
            </a:r>
            <a:br>
              <a:rPr lang="en-AU" dirty="0"/>
            </a:br>
            <a:r>
              <a:rPr lang="en-AU" dirty="0"/>
              <a:t>Fire</a:t>
            </a:r>
            <a:br>
              <a:rPr lang="en-AU" dirty="0"/>
            </a:br>
            <a:r>
              <a:rPr lang="en-AU" dirty="0"/>
              <a:t>Floods</a:t>
            </a:r>
          </a:p>
        </p:txBody>
      </p:sp>
      <p:sp>
        <p:nvSpPr>
          <p:cNvPr id="3083" name="Rectangle 3082">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082"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082"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ACA620A3-2B29-87C6-10D0-907CFF647D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49" r="1" b="6797"/>
          <a:stretch/>
        </p:blipFill>
        <p:spPr bwMode="auto">
          <a:xfrm>
            <a:off x="8116823" y="2286000"/>
            <a:ext cx="4075176"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5D19D26A-3866-772C-A293-D9734BF09543}"/>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66674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F179B-A8ED-0E35-A8F2-1EFE7D223033}"/>
              </a:ext>
            </a:extLst>
          </p:cNvPr>
          <p:cNvSpPr>
            <a:spLocks noGrp="1"/>
          </p:cNvSpPr>
          <p:nvPr>
            <p:ph type="title"/>
          </p:nvPr>
        </p:nvSpPr>
        <p:spPr>
          <a:xfrm>
            <a:off x="1587501" y="455612"/>
            <a:ext cx="4581288" cy="2401177"/>
          </a:xfrm>
        </p:spPr>
        <p:txBody>
          <a:bodyPr>
            <a:normAutofit/>
          </a:bodyPr>
          <a:lstStyle/>
          <a:p>
            <a:r>
              <a:rPr lang="en-AU" dirty="0"/>
              <a:t>Technology</a:t>
            </a:r>
          </a:p>
        </p:txBody>
      </p:sp>
      <p:sp>
        <p:nvSpPr>
          <p:cNvPr id="4118" name="Rectangle 4117">
            <a:extLst>
              <a:ext uri="{FF2B5EF4-FFF2-40B4-BE49-F238E27FC236}">
                <a16:creationId xmlns:a16="http://schemas.microsoft.com/office/drawing/2014/main" id="{07D40D60-A371-3746-AE79-A8A0DA64C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Rectangle 4119">
            <a:extLst>
              <a:ext uri="{FF2B5EF4-FFF2-40B4-BE49-F238E27FC236}">
                <a16:creationId xmlns:a16="http://schemas.microsoft.com/office/drawing/2014/main" id="{525EC29A-9786-924D-875A-91FAF9B12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17A91E-F04B-3C6E-ADBC-76DEEDD755A5}"/>
              </a:ext>
            </a:extLst>
          </p:cNvPr>
          <p:cNvSpPr>
            <a:spLocks noGrp="1"/>
          </p:cNvSpPr>
          <p:nvPr>
            <p:ph idx="1"/>
          </p:nvPr>
        </p:nvSpPr>
        <p:spPr>
          <a:xfrm>
            <a:off x="6666895" y="455612"/>
            <a:ext cx="4963672" cy="2401177"/>
          </a:xfrm>
        </p:spPr>
        <p:txBody>
          <a:bodyPr>
            <a:normAutofit/>
          </a:bodyPr>
          <a:lstStyle/>
          <a:p>
            <a:r>
              <a:rPr lang="en-AU" dirty="0"/>
              <a:t>Hedonism (influencers)</a:t>
            </a:r>
          </a:p>
          <a:p>
            <a:r>
              <a:rPr lang="en-AU" dirty="0"/>
              <a:t>Fake News</a:t>
            </a:r>
          </a:p>
          <a:p>
            <a:r>
              <a:rPr lang="en-AU" dirty="0"/>
              <a:t>AI</a:t>
            </a:r>
          </a:p>
        </p:txBody>
      </p:sp>
      <p:pic>
        <p:nvPicPr>
          <p:cNvPr id="4104" name="Picture 8" descr="Fashion Influencer in front of Smartphone · Free Stock Photo">
            <a:extLst>
              <a:ext uri="{FF2B5EF4-FFF2-40B4-BE49-F238E27FC236}">
                <a16:creationId xmlns:a16="http://schemas.microsoft.com/office/drawing/2014/main" id="{4A08F026-56FE-D33D-8ED1-CE938439D9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83" t="103" r="19079" b="-99"/>
          <a:stretch/>
        </p:blipFill>
        <p:spPr bwMode="auto">
          <a:xfrm>
            <a:off x="1587664" y="3226619"/>
            <a:ext cx="3261821" cy="30647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rtificial intelligence 1080P, 2K, 4K, 5K HD wallpapers free download |  Wallpaper Flare">
            <a:extLst>
              <a:ext uri="{FF2B5EF4-FFF2-40B4-BE49-F238E27FC236}">
                <a16:creationId xmlns:a16="http://schemas.microsoft.com/office/drawing/2014/main" id="{04DFC47F-2E5F-0BF6-0A1F-62086CCE8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15" r="27823" b="3"/>
          <a:stretch/>
        </p:blipFill>
        <p:spPr bwMode="auto">
          <a:xfrm>
            <a:off x="8531742" y="3226618"/>
            <a:ext cx="3265215" cy="30647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ake News Website - Social Media | This image is free to use… | Flickr">
            <a:extLst>
              <a:ext uri="{FF2B5EF4-FFF2-40B4-BE49-F238E27FC236}">
                <a16:creationId xmlns:a16="http://schemas.microsoft.com/office/drawing/2014/main" id="{61E1301D-85C5-0CE2-0B0E-52DA420996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15" r="12417" b="-1"/>
          <a:stretch/>
        </p:blipFill>
        <p:spPr bwMode="auto">
          <a:xfrm>
            <a:off x="5058006" y="3226618"/>
            <a:ext cx="3265215" cy="306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60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3F16-2D21-3FE9-3A1B-E630DAB11034}"/>
              </a:ext>
            </a:extLst>
          </p:cNvPr>
          <p:cNvSpPr>
            <a:spLocks noGrp="1"/>
          </p:cNvSpPr>
          <p:nvPr>
            <p:ph type="title"/>
          </p:nvPr>
        </p:nvSpPr>
        <p:spPr/>
        <p:txBody>
          <a:bodyPr/>
          <a:lstStyle/>
          <a:p>
            <a:r>
              <a:rPr lang="en-AU" dirty="0"/>
              <a:t>God is in control</a:t>
            </a:r>
          </a:p>
        </p:txBody>
      </p:sp>
      <p:sp>
        <p:nvSpPr>
          <p:cNvPr id="3" name="Content Placeholder 2">
            <a:extLst>
              <a:ext uri="{FF2B5EF4-FFF2-40B4-BE49-F238E27FC236}">
                <a16:creationId xmlns:a16="http://schemas.microsoft.com/office/drawing/2014/main" id="{4BDA10D0-A833-8FF9-5CEA-1867429AB3B4}"/>
              </a:ext>
            </a:extLst>
          </p:cNvPr>
          <p:cNvSpPr>
            <a:spLocks noGrp="1"/>
          </p:cNvSpPr>
          <p:nvPr>
            <p:ph idx="1"/>
          </p:nvPr>
        </p:nvSpPr>
        <p:spPr>
          <a:xfrm>
            <a:off x="1243760" y="1318909"/>
            <a:ext cx="10827997" cy="5539091"/>
          </a:xfrm>
        </p:spPr>
        <p:txBody>
          <a:bodyPr>
            <a:normAutofit lnSpcReduction="10000"/>
          </a:bodyPr>
          <a:lstStyle/>
          <a:p>
            <a:pPr marL="0" indent="0">
              <a:buNone/>
            </a:pPr>
            <a:r>
              <a:rPr lang="en-AU" sz="2800" dirty="0"/>
              <a:t>Amidst the whirlwind of the modern world, where chaos often seems to hold sway, a constant truth remains: God's unwavering control extends beyond what meets the eye. Leviticus 23 sheds light on this through the Feasts of the Lord. These sacred observances not only hold historical and cultural significance but also serve as a roadmap pointing towards a greater redemptive plan for humanity. It's in these Feasts that we find foreshadowing of the coming Messiah, Jesus, and His future return. In exploring the Feasts of the Lord, we catch a glimpse of how God's enduring guidance is intricately woven into the fabric of time, revealing His ultimate purpose for all.</a:t>
            </a:r>
          </a:p>
          <a:p>
            <a:pPr marL="0" indent="0">
              <a:buNone/>
            </a:pPr>
            <a:r>
              <a:rPr lang="en-AU" dirty="0"/>
              <a:t>								</a:t>
            </a:r>
          </a:p>
        </p:txBody>
      </p:sp>
      <p:sp>
        <p:nvSpPr>
          <p:cNvPr id="4" name="TextBox 3">
            <a:extLst>
              <a:ext uri="{FF2B5EF4-FFF2-40B4-BE49-F238E27FC236}">
                <a16:creationId xmlns:a16="http://schemas.microsoft.com/office/drawing/2014/main" id="{7127F613-7599-B197-5D35-B17B17FB7B53}"/>
              </a:ext>
            </a:extLst>
          </p:cNvPr>
          <p:cNvSpPr txBox="1"/>
          <p:nvPr/>
        </p:nvSpPr>
        <p:spPr>
          <a:xfrm>
            <a:off x="9892666" y="6217972"/>
            <a:ext cx="1181734" cy="369332"/>
          </a:xfrm>
          <a:prstGeom prst="rect">
            <a:avLst/>
          </a:prstGeom>
          <a:noFill/>
        </p:spPr>
        <p:txBody>
          <a:bodyPr wrap="none" rtlCol="0">
            <a:spAutoFit/>
          </a:bodyPr>
          <a:lstStyle/>
          <a:p>
            <a:r>
              <a:rPr lang="en-AU" dirty="0"/>
              <a:t>ChatGPT</a:t>
            </a:r>
          </a:p>
        </p:txBody>
      </p:sp>
    </p:spTree>
    <p:extLst>
      <p:ext uri="{BB962C8B-B14F-4D97-AF65-F5344CB8AC3E}">
        <p14:creationId xmlns:p14="http://schemas.microsoft.com/office/powerpoint/2010/main" val="165088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549F-D2B7-7158-B7DD-8BBB321EA1EE}"/>
              </a:ext>
            </a:extLst>
          </p:cNvPr>
          <p:cNvSpPr>
            <a:spLocks noGrp="1"/>
          </p:cNvSpPr>
          <p:nvPr>
            <p:ph type="title"/>
          </p:nvPr>
        </p:nvSpPr>
        <p:spPr/>
        <p:txBody>
          <a:bodyPr/>
          <a:lstStyle/>
          <a:p>
            <a:r>
              <a:rPr lang="en-AU" dirty="0"/>
              <a:t>The Feasts of the Lord</a:t>
            </a:r>
          </a:p>
        </p:txBody>
      </p:sp>
      <p:sp>
        <p:nvSpPr>
          <p:cNvPr id="3" name="Content Placeholder 2">
            <a:extLst>
              <a:ext uri="{FF2B5EF4-FFF2-40B4-BE49-F238E27FC236}">
                <a16:creationId xmlns:a16="http://schemas.microsoft.com/office/drawing/2014/main" id="{09577FE0-09F0-392F-0B66-83E70E35B2CE}"/>
              </a:ext>
            </a:extLst>
          </p:cNvPr>
          <p:cNvSpPr>
            <a:spLocks noGrp="1"/>
          </p:cNvSpPr>
          <p:nvPr>
            <p:ph idx="1"/>
          </p:nvPr>
        </p:nvSpPr>
        <p:spPr/>
        <p:txBody>
          <a:bodyPr/>
          <a:lstStyle/>
          <a:p>
            <a:r>
              <a:rPr lang="en-AU" dirty="0"/>
              <a:t>Leviticus 23</a:t>
            </a:r>
          </a:p>
          <a:p>
            <a:r>
              <a:rPr lang="en-AU" dirty="0"/>
              <a:t>God’s plan of redemption revealed</a:t>
            </a:r>
          </a:p>
          <a:p>
            <a:r>
              <a:rPr lang="en-AU" dirty="0"/>
              <a:t>These prophetic feasts were / will be fulfilled in the Messiah – Jesus</a:t>
            </a:r>
          </a:p>
          <a:p>
            <a:r>
              <a:rPr lang="en-AU" dirty="0"/>
              <a:t>Provide hope that God is in control</a:t>
            </a:r>
          </a:p>
        </p:txBody>
      </p:sp>
    </p:spTree>
    <p:extLst>
      <p:ext uri="{BB962C8B-B14F-4D97-AF65-F5344CB8AC3E}">
        <p14:creationId xmlns:p14="http://schemas.microsoft.com/office/powerpoint/2010/main" val="2763952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0FC2-8080-6739-C541-D359869FFC23}"/>
              </a:ext>
            </a:extLst>
          </p:cNvPr>
          <p:cNvSpPr>
            <a:spLocks noGrp="1"/>
          </p:cNvSpPr>
          <p:nvPr>
            <p:ph type="title"/>
          </p:nvPr>
        </p:nvSpPr>
        <p:spPr/>
        <p:txBody>
          <a:bodyPr/>
          <a:lstStyle/>
          <a:p>
            <a:r>
              <a:rPr lang="en-AU" dirty="0"/>
              <a:t>The Feasts of the Lord</a:t>
            </a:r>
          </a:p>
        </p:txBody>
      </p:sp>
      <p:sp>
        <p:nvSpPr>
          <p:cNvPr id="3" name="Content Placeholder 2">
            <a:extLst>
              <a:ext uri="{FF2B5EF4-FFF2-40B4-BE49-F238E27FC236}">
                <a16:creationId xmlns:a16="http://schemas.microsoft.com/office/drawing/2014/main" id="{2667CE60-ED14-4363-FC79-937A5068B779}"/>
              </a:ext>
            </a:extLst>
          </p:cNvPr>
          <p:cNvSpPr>
            <a:spLocks noGrp="1"/>
          </p:cNvSpPr>
          <p:nvPr>
            <p:ph idx="1"/>
          </p:nvPr>
        </p:nvSpPr>
        <p:spPr/>
        <p:txBody>
          <a:bodyPr/>
          <a:lstStyle/>
          <a:p>
            <a:r>
              <a:rPr lang="en-AU" baseline="30000" dirty="0"/>
              <a:t>1</a:t>
            </a:r>
            <a:r>
              <a:rPr lang="en-AU" dirty="0"/>
              <a:t>The LORD spoke to Moses, saying, </a:t>
            </a:r>
            <a:r>
              <a:rPr lang="en-AU" baseline="30000" dirty="0"/>
              <a:t>2</a:t>
            </a:r>
            <a:r>
              <a:rPr lang="en-AU" dirty="0"/>
              <a:t>“Speak to the people of Israel and say to them, These are the appointed feasts of the LORD that you shall proclaim as holy convocations; they are my appointed feasts. “                                                       </a:t>
            </a:r>
            <a:br>
              <a:rPr lang="en-AU" dirty="0"/>
            </a:br>
            <a:r>
              <a:rPr lang="en-AU" dirty="0"/>
              <a:t>                                                                                         Leviticus 23 </a:t>
            </a:r>
            <a:r>
              <a:rPr lang="en-AU" sz="1600" dirty="0"/>
              <a:t>(ESV)</a:t>
            </a:r>
            <a:endParaRPr lang="en-AU" dirty="0"/>
          </a:p>
        </p:txBody>
      </p:sp>
    </p:spTree>
    <p:extLst>
      <p:ext uri="{BB962C8B-B14F-4D97-AF65-F5344CB8AC3E}">
        <p14:creationId xmlns:p14="http://schemas.microsoft.com/office/powerpoint/2010/main" val="13439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18D4-5E2A-004F-A8E8-5B316091AD6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4742AF5-2164-894D-948C-93A669545B6F}"/>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CA519080-973C-0673-1EE4-391935FBA2D2}"/>
              </a:ext>
            </a:extLst>
          </p:cNvPr>
          <p:cNvPicPr>
            <a:picLocks noChangeAspect="1"/>
          </p:cNvPicPr>
          <p:nvPr/>
        </p:nvPicPr>
        <p:blipFill>
          <a:blip r:embed="rId2"/>
          <a:stretch>
            <a:fillRect/>
          </a:stretch>
        </p:blipFill>
        <p:spPr>
          <a:xfrm>
            <a:off x="2596896" y="0"/>
            <a:ext cx="6998208" cy="6858000"/>
          </a:xfrm>
          <a:prstGeom prst="rect">
            <a:avLst/>
          </a:prstGeom>
        </p:spPr>
      </p:pic>
    </p:spTree>
    <p:extLst>
      <p:ext uri="{BB962C8B-B14F-4D97-AF65-F5344CB8AC3E}">
        <p14:creationId xmlns:p14="http://schemas.microsoft.com/office/powerpoint/2010/main" val="427165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EA09-3F62-EC24-9BEA-A660D6AA32D4}"/>
              </a:ext>
            </a:extLst>
          </p:cNvPr>
          <p:cNvSpPr>
            <a:spLocks noGrp="1"/>
          </p:cNvSpPr>
          <p:nvPr>
            <p:ph type="title"/>
          </p:nvPr>
        </p:nvSpPr>
        <p:spPr/>
        <p:txBody>
          <a:bodyPr/>
          <a:lstStyle/>
          <a:p>
            <a:r>
              <a:rPr lang="en-AU" dirty="0"/>
              <a:t>Genesis 1:14</a:t>
            </a:r>
          </a:p>
        </p:txBody>
      </p:sp>
      <p:sp>
        <p:nvSpPr>
          <p:cNvPr id="3" name="Content Placeholder 2">
            <a:extLst>
              <a:ext uri="{FF2B5EF4-FFF2-40B4-BE49-F238E27FC236}">
                <a16:creationId xmlns:a16="http://schemas.microsoft.com/office/drawing/2014/main" id="{0285F1B0-FD96-022A-E8E3-D9F20AC16F26}"/>
              </a:ext>
            </a:extLst>
          </p:cNvPr>
          <p:cNvSpPr>
            <a:spLocks noGrp="1"/>
          </p:cNvSpPr>
          <p:nvPr>
            <p:ph idx="1"/>
          </p:nvPr>
        </p:nvSpPr>
        <p:spPr/>
        <p:txBody>
          <a:bodyPr/>
          <a:lstStyle/>
          <a:p>
            <a:r>
              <a:rPr lang="en-AU" baseline="30000" dirty="0"/>
              <a:t>14</a:t>
            </a:r>
            <a:r>
              <a:rPr lang="en-AU" dirty="0"/>
              <a:t>And God said, “Let there be lights in the expanse of the heavens to separate the day from the night. And let them be for signs and for </a:t>
            </a:r>
            <a:r>
              <a:rPr lang="en-AU" i="1" dirty="0"/>
              <a:t>seasons</a:t>
            </a:r>
            <a:r>
              <a:rPr lang="en-AU" dirty="0"/>
              <a:t> [or appointed times or feasts], and for days and years, </a:t>
            </a:r>
            <a:r>
              <a:rPr lang="en-AU" baseline="30000" dirty="0"/>
              <a:t>15</a:t>
            </a:r>
            <a:r>
              <a:rPr lang="en-AU" dirty="0"/>
              <a:t>and let them be lights in the expanse of the heavens to give light upon the earth.” And it was so.</a:t>
            </a:r>
          </a:p>
        </p:txBody>
      </p:sp>
    </p:spTree>
    <p:extLst>
      <p:ext uri="{BB962C8B-B14F-4D97-AF65-F5344CB8AC3E}">
        <p14:creationId xmlns:p14="http://schemas.microsoft.com/office/powerpoint/2010/main" val="841127552"/>
      </p:ext>
    </p:extLst>
  </p:cSld>
  <p:clrMapOvr>
    <a:masterClrMapping/>
  </p:clrMapOvr>
</p:sld>
</file>

<file path=ppt/theme/theme1.xml><?xml version="1.0" encoding="utf-8"?>
<a:theme xmlns:a="http://schemas.openxmlformats.org/drawingml/2006/main" name="InterweaveVTI">
  <a:themeElements>
    <a:clrScheme name="AnalogousFromRegularSeed_2SEEDS">
      <a:dk1>
        <a:srgbClr val="000000"/>
      </a:dk1>
      <a:lt1>
        <a:srgbClr val="FFFFFF"/>
      </a:lt1>
      <a:dk2>
        <a:srgbClr val="1E3135"/>
      </a:dk2>
      <a:lt2>
        <a:srgbClr val="E8E5E2"/>
      </a:lt2>
      <a:accent1>
        <a:srgbClr val="3B6EB1"/>
      </a:accent1>
      <a:accent2>
        <a:srgbClr val="4CAFC0"/>
      </a:accent2>
      <a:accent3>
        <a:srgbClr val="4D4FC3"/>
      </a:accent3>
      <a:accent4>
        <a:srgbClr val="B14E3B"/>
      </a:accent4>
      <a:accent5>
        <a:srgbClr val="C3914D"/>
      </a:accent5>
      <a:accent6>
        <a:srgbClr val="A9A838"/>
      </a:accent6>
      <a:hlink>
        <a:srgbClr val="AB7939"/>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571</TotalTime>
  <Words>974</Words>
  <Application>Microsoft Office PowerPoint</Application>
  <PresentationFormat>Widescreen</PresentationFormat>
  <Paragraphs>108</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Neue Haas Grotesk Text Pro</vt:lpstr>
      <vt:lpstr>InterweaveVTI</vt:lpstr>
      <vt:lpstr>God’s Roadmap of Redemption</vt:lpstr>
      <vt:lpstr>Society is crumbling</vt:lpstr>
      <vt:lpstr>War Earthquakes Fire Floods</vt:lpstr>
      <vt:lpstr>Technology</vt:lpstr>
      <vt:lpstr>God is in control</vt:lpstr>
      <vt:lpstr>The Feasts of the Lord</vt:lpstr>
      <vt:lpstr>The Feasts of the Lord</vt:lpstr>
      <vt:lpstr>PowerPoint Presentation</vt:lpstr>
      <vt:lpstr>Genesis 1:14</vt:lpstr>
      <vt:lpstr>The Feasts of the Lord</vt:lpstr>
      <vt:lpstr>PowerPoint Presentation</vt:lpstr>
      <vt:lpstr>Passover Leviticus 23:5</vt:lpstr>
      <vt:lpstr>Feast of Unleavened Bread Leviticus 23:6</vt:lpstr>
      <vt:lpstr>Firstfruits Leviticus 23:9-14</vt:lpstr>
      <vt:lpstr>Feast of Weeks  Leviticus 23:15-21 </vt:lpstr>
      <vt:lpstr>PowerPoint Presentation</vt:lpstr>
      <vt:lpstr>Feast of Trumpets Leviticus 23:23-25 </vt:lpstr>
      <vt:lpstr>Day of Atonement Leviticus 23:26-32 </vt:lpstr>
      <vt:lpstr>Feast of Booths  or Tabernacles or Tents Leviticus 23:33-43 </vt:lpstr>
      <vt:lpstr>PowerPoint Presentation</vt:lpstr>
      <vt:lpstr>Hope for us . . .</vt:lpstr>
      <vt:lpstr>1 Peter 1:3-12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Feasts of Israel</dc:title>
  <dc:creator>Stephen Blackwell</dc:creator>
  <cp:lastModifiedBy>Stephen Blackwell</cp:lastModifiedBy>
  <cp:revision>16</cp:revision>
  <dcterms:created xsi:type="dcterms:W3CDTF">2023-08-24T09:47:39Z</dcterms:created>
  <dcterms:modified xsi:type="dcterms:W3CDTF">2023-08-31T10:05:18Z</dcterms:modified>
</cp:coreProperties>
</file>